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6"/>
  </p:notesMasterIdLst>
  <p:sldIdLst>
    <p:sldId id="267" r:id="rId2"/>
    <p:sldId id="269" r:id="rId3"/>
    <p:sldId id="270" r:id="rId4"/>
    <p:sldId id="272" r:id="rId5"/>
    <p:sldId id="273" r:id="rId6"/>
    <p:sldId id="275" r:id="rId7"/>
    <p:sldId id="278" r:id="rId8"/>
    <p:sldId id="288" r:id="rId9"/>
    <p:sldId id="279" r:id="rId10"/>
    <p:sldId id="289" r:id="rId11"/>
    <p:sldId id="281" r:id="rId12"/>
    <p:sldId id="283" r:id="rId13"/>
    <p:sldId id="286" r:id="rId14"/>
    <p:sldId id="287" r:id="rId15"/>
  </p:sldIdLst>
  <p:sldSz cx="7315200" cy="9601200"/>
  <p:notesSz cx="7077075" cy="9363075"/>
  <p:embeddedFontLst>
    <p:embeddedFont>
      <p:font typeface="Calibri" panose="020F0502020204030204" pitchFamily="34" charset="0"/>
      <p:regular r:id="rId17"/>
      <p:bold r:id="rId18"/>
      <p:italic r:id="rId19"/>
      <p:boldItalic r:id="rId20"/>
    </p:embeddedFont>
    <p:embeddedFont>
      <p:font typeface="Montserrat" panose="00000500000000000000" pitchFamily="2" charset="0"/>
      <p:regular r:id="rId21"/>
      <p:bold r:id="rId22"/>
      <p:italic r:id="rId23"/>
      <p:boldItalic r:id="rId24"/>
    </p:embeddedFont>
    <p:embeddedFont>
      <p:font typeface="Montserrat Light" panose="00000400000000000000" pitchFamily="2" charset="0"/>
      <p:regular r:id="rId25"/>
      <p:bold r:id="rId26"/>
      <p:italic r:id="rId27"/>
      <p:boldItalic r:id="rId28"/>
    </p:embeddedFont>
    <p:embeddedFont>
      <p:font typeface="Roboto" panose="02000000000000000000" pitchFamily="2" charset="0"/>
      <p:regular r:id="rId29"/>
      <p:bold r:id="rId30"/>
      <p:italic r:id="rId31"/>
      <p:boldItalic r:id="rId32"/>
    </p:embeddedFont>
    <p:embeddedFont>
      <p:font typeface="Script MT Bold" panose="03040602040607080904" pitchFamily="66" charset="0"/>
      <p:bold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4Ch6EI6mdbppcyih5BZ+2BA4Y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EFA9DE-48CC-4311-AE1E-35E88C37F541}">
  <a:tblStyle styleId="{E7EFA9DE-48CC-4311-AE1E-35E88C37F541}" styleName="Table_0">
    <a:wholeTbl>
      <a:tcTxStyle b="off" i="off">
        <a:font>
          <a:latin typeface="Roboto"/>
          <a:ea typeface="Roboto"/>
          <a:cs typeface="Roboto"/>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0000A27-5CBD-44C3-B4F9-5F44E907DC8F}"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30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66733" cy="469779"/>
          </a:xfrm>
          <a:prstGeom prst="rect">
            <a:avLst/>
          </a:prstGeom>
          <a:noFill/>
          <a:ln>
            <a:noFill/>
          </a:ln>
        </p:spPr>
        <p:txBody>
          <a:bodyPr spcFirstLastPara="1" wrap="square" lIns="93924" tIns="46962" rIns="93924" bIns="46962"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008704" y="1"/>
            <a:ext cx="3066733" cy="469779"/>
          </a:xfrm>
          <a:prstGeom prst="rect">
            <a:avLst/>
          </a:prstGeom>
          <a:noFill/>
          <a:ln>
            <a:noFill/>
          </a:ln>
        </p:spPr>
        <p:txBody>
          <a:bodyPr spcFirstLastPara="1" wrap="square" lIns="93924" tIns="46962" rIns="93924" bIns="46962"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93298"/>
            <a:ext cx="3066733" cy="469778"/>
          </a:xfrm>
          <a:prstGeom prst="rect">
            <a:avLst/>
          </a:prstGeom>
          <a:noFill/>
          <a:ln>
            <a:noFill/>
          </a:ln>
        </p:spPr>
        <p:txBody>
          <a:bodyPr spcFirstLastPara="1" wrap="square" lIns="93924" tIns="46962" rIns="93924" bIns="46962"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008704" y="8893298"/>
            <a:ext cx="3066733" cy="469778"/>
          </a:xfrm>
          <a:prstGeom prst="rect">
            <a:avLst/>
          </a:prstGeom>
          <a:noFill/>
          <a:ln>
            <a:noFill/>
          </a:ln>
        </p:spPr>
        <p:txBody>
          <a:bodyPr spcFirstLastPara="1" wrap="square" lIns="93924" tIns="46962" rIns="93924" bIns="46962"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8: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8: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rgbClr val="FF0000"/>
              </a:buClr>
              <a:buSzPts val="1200"/>
            </a:pPr>
            <a:r>
              <a:rPr lang="en-US" dirty="0"/>
              <a:t>This is the </a:t>
            </a:r>
            <a:r>
              <a:rPr lang="en-US" b="1" dirty="0"/>
              <a:t>COVER</a:t>
            </a:r>
            <a:r>
              <a:rPr lang="en-US" dirty="0"/>
              <a:t> of your comprehensive plan. Delete the placeholder logo and replace it with your county logo. From the </a:t>
            </a:r>
            <a:r>
              <a:rPr lang="en-US" b="1" dirty="0"/>
              <a:t>Insert</a:t>
            </a:r>
            <a:r>
              <a:rPr lang="en-US" dirty="0"/>
              <a:t> tab, select </a:t>
            </a:r>
            <a:r>
              <a:rPr lang="en-US" b="1" dirty="0"/>
              <a:t>Pictures</a:t>
            </a:r>
            <a:r>
              <a:rPr lang="en-US" dirty="0"/>
              <a:t>. Browse to the folder where your “color w white text” logo is stored. Select it and click </a:t>
            </a:r>
            <a:r>
              <a:rPr lang="en-US" b="1" dirty="0"/>
              <a:t>Open</a:t>
            </a:r>
            <a:r>
              <a:rPr lang="en-US" dirty="0"/>
              <a:t>. After the logo appears, double-click it to open the </a:t>
            </a:r>
            <a:r>
              <a:rPr lang="en-US" b="1" dirty="0"/>
              <a:t>Format</a:t>
            </a:r>
            <a:r>
              <a:rPr lang="en-US" dirty="0"/>
              <a:t> tab. Resize by clicking in the </a:t>
            </a:r>
            <a:r>
              <a:rPr lang="en-US" b="1" dirty="0"/>
              <a:t>Width</a:t>
            </a:r>
            <a:r>
              <a:rPr lang="en-US" dirty="0"/>
              <a:t> box and entering </a:t>
            </a:r>
            <a:r>
              <a:rPr lang="en-US" b="1" dirty="0"/>
              <a:t>2.5</a:t>
            </a:r>
            <a:r>
              <a:rPr lang="en-US" dirty="0"/>
              <a:t>. Align the logo with the comprehensive plan title below.</a:t>
            </a:r>
            <a:endParaRPr dirty="0"/>
          </a:p>
          <a:p>
            <a:pPr marL="0" indent="0"/>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0: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LOGO: </a:t>
            </a:r>
            <a:r>
              <a:rPr lang="en-US" dirty="0"/>
              <a:t>Delete the placeholder logo and replace it with your county logo. From the </a:t>
            </a:r>
            <a:r>
              <a:rPr lang="en-US" b="1" dirty="0"/>
              <a:t>Insert</a:t>
            </a:r>
            <a:r>
              <a:rPr lang="en-US" dirty="0"/>
              <a:t> tab, select </a:t>
            </a:r>
            <a:r>
              <a:rPr lang="en-US" b="1" dirty="0"/>
              <a:t>Pictures</a:t>
            </a:r>
            <a:r>
              <a:rPr lang="en-US" dirty="0"/>
              <a:t>. Browse to the folder where your “color w white text” logo is stored. Select it and click </a:t>
            </a:r>
            <a:r>
              <a:rPr lang="en-US" b="1" dirty="0"/>
              <a:t>Open</a:t>
            </a:r>
            <a:r>
              <a:rPr lang="en-US" dirty="0"/>
              <a:t>. After the logo appears, double-click it to open the </a:t>
            </a:r>
            <a:r>
              <a:rPr lang="en-US" b="1" dirty="0"/>
              <a:t>Format</a:t>
            </a:r>
            <a:r>
              <a:rPr lang="en-US" dirty="0"/>
              <a:t> tab. Resize by clicking in the </a:t>
            </a:r>
            <a:r>
              <a:rPr lang="en-US" b="1" dirty="0"/>
              <a:t>Width</a:t>
            </a:r>
            <a:r>
              <a:rPr lang="en-US" dirty="0"/>
              <a:t> box and entering 2. Place the image in the center of the blue header. From the </a:t>
            </a:r>
            <a:r>
              <a:rPr lang="en-US" b="1" dirty="0"/>
              <a:t>Format </a:t>
            </a:r>
            <a:r>
              <a:rPr lang="en-US" dirty="0"/>
              <a:t>tab, click </a:t>
            </a:r>
            <a:r>
              <a:rPr lang="en-US" b="1" dirty="0"/>
              <a:t>Align</a:t>
            </a:r>
            <a:r>
              <a:rPr lang="en-US" dirty="0"/>
              <a:t> &gt; </a:t>
            </a:r>
            <a:r>
              <a:rPr lang="en-US" b="1" dirty="0"/>
              <a:t>Align Center</a:t>
            </a:r>
            <a:r>
              <a:rPr lang="en-US" dirty="0"/>
              <a:t>.</a:t>
            </a:r>
            <a:endParaRPr dirty="0"/>
          </a:p>
          <a:p>
            <a:pPr marL="0" indent="0"/>
            <a:endParaRPr dirty="0"/>
          </a:p>
          <a:p>
            <a:pPr marL="0" indent="0"/>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1: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1: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dirty="0"/>
              <a:t>TEXT: </a:t>
            </a:r>
            <a:r>
              <a:rPr lang="en-US" dirty="0"/>
              <a:t>Use the text boxes provided to give an introduction to your partnership and outline your goals.</a:t>
            </a:r>
            <a:endParaRPr dirty="0"/>
          </a:p>
          <a:p>
            <a:pPr marL="0" indent="0"/>
            <a:endParaRPr dirty="0"/>
          </a:p>
          <a:p>
            <a:pPr marL="0" indent="0"/>
            <a:r>
              <a:rPr lang="en-US" b="1" dirty="0"/>
              <a:t>PHOTO &amp; SIGNATURE: </a:t>
            </a:r>
            <a:r>
              <a:rPr lang="en-US" dirty="0"/>
              <a:t>Delete the placeholder images and replace them with a high-quality photo and signature. (</a:t>
            </a:r>
            <a:r>
              <a:rPr lang="en-US" b="1" dirty="0"/>
              <a:t>Insert</a:t>
            </a:r>
            <a:r>
              <a:rPr lang="en-US" dirty="0"/>
              <a:t> &gt; </a:t>
            </a:r>
            <a:r>
              <a:rPr lang="en-US" b="1" dirty="0"/>
              <a:t>Pictures</a:t>
            </a:r>
            <a:r>
              <a:rPr lang="en-US" dirty="0"/>
              <a:t>.) Double-click the images to open the </a:t>
            </a:r>
            <a:r>
              <a:rPr lang="en-US" b="1" dirty="0"/>
              <a:t>Format</a:t>
            </a:r>
            <a:r>
              <a:rPr lang="en-US" dirty="0"/>
              <a:t> tab, where you can crop and resize these images. Edit the text box below the ED photo with ED name and partnership name.</a:t>
            </a:r>
            <a:endParaRPr dirty="0"/>
          </a:p>
          <a:p>
            <a:pPr marL="0" indent="0"/>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64c9d1a467_0_249: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164c9d1a467_0_249: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64c9d1a467_0_82: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g164c9d1a467_0_82: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r>
              <a:rPr lang="en-US" b="1" dirty="0"/>
              <a:t>INSTRUCTIONS. </a:t>
            </a:r>
            <a:r>
              <a:rPr lang="en-US" dirty="0"/>
              <a:t>Copy this page directly from your needs assessment document.</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7:notes"/>
          <p:cNvSpPr txBox="1">
            <a:spLocks noGrp="1"/>
          </p:cNvSpPr>
          <p:nvPr>
            <p:ph type="body" idx="1"/>
          </p:nvPr>
        </p:nvSpPr>
        <p:spPr>
          <a:xfrm>
            <a:off x="707708" y="4505980"/>
            <a:ext cx="5661660" cy="3686711"/>
          </a:xfrm>
          <a:prstGeom prst="rect">
            <a:avLst/>
          </a:prstGeom>
        </p:spPr>
        <p:txBody>
          <a:bodyPr spcFirstLastPara="1" wrap="square" lIns="93924" tIns="46962" rIns="93924" bIns="46962" anchor="t" anchorCtr="0">
            <a:noAutofit/>
          </a:bodyPr>
          <a:lstStyle/>
          <a:p>
            <a:pPr marL="0" indent="0"/>
            <a:endParaRPr dirty="0"/>
          </a:p>
        </p:txBody>
      </p:sp>
      <p:sp>
        <p:nvSpPr>
          <p:cNvPr id="293" name="Google Shape;293;p17: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0: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0: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first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b="1"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0: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0: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first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b="1" dirty="0"/>
          </a:p>
        </p:txBody>
      </p:sp>
    </p:spTree>
    <p:extLst>
      <p:ext uri="{BB962C8B-B14F-4D97-AF65-F5344CB8AC3E}">
        <p14:creationId xmlns:p14="http://schemas.microsoft.com/office/powerpoint/2010/main" val="188417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1: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21: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second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a:t>
            </a:r>
            <a:endParaRPr b="1" dirty="0"/>
          </a:p>
          <a:p>
            <a:pPr marL="0" indent="0">
              <a:buClr>
                <a:schemeClr val="dk1"/>
              </a:buClr>
              <a:buSzPts val="1200"/>
            </a:pPr>
            <a:r>
              <a:rPr lang="en-US" b="0" dirty="0"/>
              <a:t>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1: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21: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second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a:t>
            </a:r>
            <a:endParaRPr b="1" dirty="0"/>
          </a:p>
          <a:p>
            <a:pPr marL="0" indent="0">
              <a:buClr>
                <a:schemeClr val="dk1"/>
              </a:buClr>
              <a:buSzPts val="1200"/>
            </a:pPr>
            <a:r>
              <a:rPr lang="en-US" b="0" dirty="0"/>
              <a:t>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extLst>
      <p:ext uri="{BB962C8B-B14F-4D97-AF65-F5344CB8AC3E}">
        <p14:creationId xmlns:p14="http://schemas.microsoft.com/office/powerpoint/2010/main" val="282518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3: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3: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third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5: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25: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buClr>
                <a:schemeClr val="dk1"/>
              </a:buClr>
              <a:buSzPts val="1200"/>
            </a:pPr>
            <a:r>
              <a:rPr lang="en-US" b="1" dirty="0"/>
              <a:t>REPLACE</a:t>
            </a:r>
            <a:r>
              <a:rPr lang="en-US" b="0" dirty="0"/>
              <a:t> the word objective with the third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5: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5:notes"/>
          <p:cNvSpPr txBox="1">
            <a:spLocks noGrp="1"/>
          </p:cNvSpPr>
          <p:nvPr>
            <p:ph type="body" idx="1"/>
          </p:nvPr>
        </p:nvSpPr>
        <p:spPr>
          <a:xfrm>
            <a:off x="707708" y="4505980"/>
            <a:ext cx="5661660" cy="3686711"/>
          </a:xfrm>
          <a:prstGeom prst="rect">
            <a:avLst/>
          </a:prstGeom>
          <a:noFill/>
          <a:ln>
            <a:noFill/>
          </a:ln>
        </p:spPr>
        <p:txBody>
          <a:bodyPr spcFirstLastPara="1" wrap="square" lIns="93924" tIns="46962" rIns="93924" bIns="46962" anchor="t" anchorCtr="0">
            <a:noAutofit/>
          </a:bodyPr>
          <a:lstStyle/>
          <a:p>
            <a:pPr marL="0" indent="0"/>
            <a:r>
              <a:rPr lang="en-US" b="1" dirty="0"/>
              <a:t>OVERARCHING MEASURES OF SUCCESS. </a:t>
            </a:r>
            <a:r>
              <a:rPr lang="en-US" dirty="0"/>
              <a:t>Please select one (or more) of the overarching measures of success for your 2024-2026 strategic plan and list them here. Whichever you select, reflect on how the overarching measure(s) of success align with the strategic goals of your local Partnership, and your board. Remember to use the quantitative and qualitative data you collected in your Needs and Resources Assessment to inform Comprehensive Plan objectives. </a:t>
            </a:r>
            <a:r>
              <a:rPr lang="en-US" b="1" dirty="0"/>
              <a:t>Edit the title</a:t>
            </a:r>
            <a:r>
              <a:rPr lang="en-US" dirty="0"/>
              <a:t>, deleting “(s)” if you have one overarching measure of success, or deleting the parentheses if you have two or more.</a:t>
            </a:r>
            <a:endParaRPr dirty="0"/>
          </a:p>
          <a:p>
            <a:pPr marL="0" indent="0"/>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64c9d1a467_0_330:notes"/>
          <p:cNvSpPr>
            <a:spLocks noGrp="1" noRot="1" noChangeAspect="1"/>
          </p:cNvSpPr>
          <p:nvPr>
            <p:ph type="sldImg" idx="2"/>
          </p:nvPr>
        </p:nvSpPr>
        <p:spPr>
          <a:xfrm>
            <a:off x="2335213" y="1169988"/>
            <a:ext cx="24066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g164c9d1a467_0_330:notes"/>
          <p:cNvSpPr txBox="1">
            <a:spLocks noGrp="1"/>
          </p:cNvSpPr>
          <p:nvPr>
            <p:ph type="body" idx="1"/>
          </p:nvPr>
        </p:nvSpPr>
        <p:spPr>
          <a:xfrm>
            <a:off x="707707" y="4505979"/>
            <a:ext cx="5661602" cy="3686835"/>
          </a:xfrm>
          <a:prstGeom prst="rect">
            <a:avLst/>
          </a:prstGeom>
          <a:noFill/>
          <a:ln>
            <a:noFill/>
          </a:ln>
        </p:spPr>
        <p:txBody>
          <a:bodyPr spcFirstLastPara="1" wrap="square" lIns="93924" tIns="46962" rIns="93924" bIns="46962" anchor="t" anchorCtr="0">
            <a:noAutofit/>
          </a:bodyPr>
          <a:lstStyle/>
          <a:p>
            <a:pPr marL="0" indent="0"/>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 name="Google Shape;17;p2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 name="Google Shape;18;p2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8"/>
          <p:cNvSpPr txBox="1">
            <a:spLocks noGrp="1"/>
          </p:cNvSpPr>
          <p:nvPr>
            <p:ph type="ctrTitle"/>
          </p:nvPr>
        </p:nvSpPr>
        <p:spPr>
          <a:xfrm>
            <a:off x="548640" y="1571308"/>
            <a:ext cx="6217920" cy="334264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8"/>
          <p:cNvSpPr txBox="1">
            <a:spLocks noGrp="1"/>
          </p:cNvSpPr>
          <p:nvPr>
            <p:ph type="subTitle" idx="1"/>
          </p:nvPr>
        </p:nvSpPr>
        <p:spPr>
          <a:xfrm>
            <a:off x="914400" y="5042853"/>
            <a:ext cx="5486400" cy="231806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00"/>
              </a:spcBef>
              <a:spcAft>
                <a:spcPts val="0"/>
              </a:spcAft>
              <a:buClr>
                <a:schemeClr val="dk1"/>
              </a:buClr>
              <a:buSzPts val="1920"/>
              <a:buNone/>
              <a:defRPr sz="1920"/>
            </a:lvl1pPr>
            <a:lvl2pPr lvl="1" algn="ctr">
              <a:lnSpc>
                <a:spcPct val="90000"/>
              </a:lnSpc>
              <a:spcBef>
                <a:spcPts val="400"/>
              </a:spcBef>
              <a:spcAft>
                <a:spcPts val="0"/>
              </a:spcAft>
              <a:buClr>
                <a:schemeClr val="dk1"/>
              </a:buClr>
              <a:buSzPts val="1600"/>
              <a:buNone/>
              <a:defRPr sz="1600"/>
            </a:lvl2pPr>
            <a:lvl3pPr lvl="2" algn="ctr">
              <a:lnSpc>
                <a:spcPct val="90000"/>
              </a:lnSpc>
              <a:spcBef>
                <a:spcPts val="400"/>
              </a:spcBef>
              <a:spcAft>
                <a:spcPts val="0"/>
              </a:spcAft>
              <a:buClr>
                <a:schemeClr val="dk1"/>
              </a:buClr>
              <a:buSzPts val="1440"/>
              <a:buNone/>
              <a:defRPr sz="1440"/>
            </a:lvl3pPr>
            <a:lvl4pPr lvl="3" algn="ctr">
              <a:lnSpc>
                <a:spcPct val="90000"/>
              </a:lnSpc>
              <a:spcBef>
                <a:spcPts val="400"/>
              </a:spcBef>
              <a:spcAft>
                <a:spcPts val="0"/>
              </a:spcAft>
              <a:buClr>
                <a:schemeClr val="dk1"/>
              </a:buClr>
              <a:buSzPts val="1280"/>
              <a:buNone/>
              <a:defRPr sz="1280"/>
            </a:lvl4pPr>
            <a:lvl5pPr lvl="4" algn="ctr">
              <a:lnSpc>
                <a:spcPct val="90000"/>
              </a:lnSpc>
              <a:spcBef>
                <a:spcPts val="400"/>
              </a:spcBef>
              <a:spcAft>
                <a:spcPts val="0"/>
              </a:spcAft>
              <a:buClr>
                <a:schemeClr val="dk1"/>
              </a:buClr>
              <a:buSzPts val="1280"/>
              <a:buNone/>
              <a:defRPr sz="1280"/>
            </a:lvl5pPr>
            <a:lvl6pPr lvl="5" algn="ctr">
              <a:lnSpc>
                <a:spcPct val="90000"/>
              </a:lnSpc>
              <a:spcBef>
                <a:spcPts val="400"/>
              </a:spcBef>
              <a:spcAft>
                <a:spcPts val="0"/>
              </a:spcAft>
              <a:buClr>
                <a:schemeClr val="dk1"/>
              </a:buClr>
              <a:buSzPts val="1280"/>
              <a:buNone/>
              <a:defRPr sz="1280"/>
            </a:lvl6pPr>
            <a:lvl7pPr lvl="6" algn="ctr">
              <a:lnSpc>
                <a:spcPct val="90000"/>
              </a:lnSpc>
              <a:spcBef>
                <a:spcPts val="400"/>
              </a:spcBef>
              <a:spcAft>
                <a:spcPts val="0"/>
              </a:spcAft>
              <a:buClr>
                <a:schemeClr val="dk1"/>
              </a:buClr>
              <a:buSzPts val="1280"/>
              <a:buNone/>
              <a:defRPr sz="1280"/>
            </a:lvl7pPr>
            <a:lvl8pPr lvl="7" algn="ctr">
              <a:lnSpc>
                <a:spcPct val="90000"/>
              </a:lnSpc>
              <a:spcBef>
                <a:spcPts val="400"/>
              </a:spcBef>
              <a:spcAft>
                <a:spcPts val="0"/>
              </a:spcAft>
              <a:buClr>
                <a:schemeClr val="dk1"/>
              </a:buClr>
              <a:buSzPts val="1280"/>
              <a:buNone/>
              <a:defRPr sz="1280"/>
            </a:lvl8pPr>
            <a:lvl9pPr lvl="8" algn="ctr">
              <a:lnSpc>
                <a:spcPct val="90000"/>
              </a:lnSpc>
              <a:spcBef>
                <a:spcPts val="400"/>
              </a:spcBef>
              <a:spcAft>
                <a:spcPts val="0"/>
              </a:spcAft>
              <a:buClr>
                <a:schemeClr val="dk1"/>
              </a:buClr>
              <a:buSzPts val="1280"/>
              <a:buNone/>
              <a:defRPr sz="1280"/>
            </a:lvl9pPr>
          </a:lstStyle>
          <a:p>
            <a:endParaRPr/>
          </a:p>
        </p:txBody>
      </p:sp>
      <p:sp>
        <p:nvSpPr>
          <p:cNvPr id="22" name="Google Shape;22;p28"/>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 name="Google Shape;23;p28"/>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2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9"/>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8" name="Google Shape;28;p2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9" name="Google Shape;29;p2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499110" y="2393635"/>
            <a:ext cx="6309360" cy="399383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0"/>
          <p:cNvSpPr txBox="1">
            <a:spLocks noGrp="1"/>
          </p:cNvSpPr>
          <p:nvPr>
            <p:ph type="body" idx="1"/>
          </p:nvPr>
        </p:nvSpPr>
        <p:spPr>
          <a:xfrm>
            <a:off x="499110" y="6425250"/>
            <a:ext cx="6309360" cy="21002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920"/>
              <a:buNone/>
              <a:defRPr sz="1920">
                <a:solidFill>
                  <a:schemeClr val="dk1"/>
                </a:solidFill>
              </a:defRPr>
            </a:lvl1pPr>
            <a:lvl2pPr marL="914400" lvl="1" indent="-228600" algn="l">
              <a:lnSpc>
                <a:spcPct val="90000"/>
              </a:lnSpc>
              <a:spcBef>
                <a:spcPts val="400"/>
              </a:spcBef>
              <a:spcAft>
                <a:spcPts val="0"/>
              </a:spcAft>
              <a:buClr>
                <a:srgbClr val="888888"/>
              </a:buClr>
              <a:buSzPts val="1600"/>
              <a:buNone/>
              <a:defRPr sz="1600">
                <a:solidFill>
                  <a:srgbClr val="888888"/>
                </a:solidFill>
              </a:defRPr>
            </a:lvl2pPr>
            <a:lvl3pPr marL="1371600" lvl="2" indent="-228600" algn="l">
              <a:lnSpc>
                <a:spcPct val="90000"/>
              </a:lnSpc>
              <a:spcBef>
                <a:spcPts val="400"/>
              </a:spcBef>
              <a:spcAft>
                <a:spcPts val="0"/>
              </a:spcAft>
              <a:buClr>
                <a:srgbClr val="888888"/>
              </a:buClr>
              <a:buSzPts val="1440"/>
              <a:buNone/>
              <a:defRPr sz="1440">
                <a:solidFill>
                  <a:srgbClr val="888888"/>
                </a:solidFill>
              </a:defRPr>
            </a:lvl3pPr>
            <a:lvl4pPr marL="1828800" lvl="3" indent="-228600" algn="l">
              <a:lnSpc>
                <a:spcPct val="90000"/>
              </a:lnSpc>
              <a:spcBef>
                <a:spcPts val="400"/>
              </a:spcBef>
              <a:spcAft>
                <a:spcPts val="0"/>
              </a:spcAft>
              <a:buClr>
                <a:srgbClr val="888888"/>
              </a:buClr>
              <a:buSzPts val="1280"/>
              <a:buNone/>
              <a:defRPr sz="1280">
                <a:solidFill>
                  <a:srgbClr val="888888"/>
                </a:solidFill>
              </a:defRPr>
            </a:lvl4pPr>
            <a:lvl5pPr marL="2286000" lvl="4" indent="-228600" algn="l">
              <a:lnSpc>
                <a:spcPct val="90000"/>
              </a:lnSpc>
              <a:spcBef>
                <a:spcPts val="400"/>
              </a:spcBef>
              <a:spcAft>
                <a:spcPts val="0"/>
              </a:spcAft>
              <a:buClr>
                <a:srgbClr val="888888"/>
              </a:buClr>
              <a:buSzPts val="1280"/>
              <a:buNone/>
              <a:defRPr sz="1280">
                <a:solidFill>
                  <a:srgbClr val="888888"/>
                </a:solidFill>
              </a:defRPr>
            </a:lvl5pPr>
            <a:lvl6pPr marL="2743200" lvl="5" indent="-228600" algn="l">
              <a:lnSpc>
                <a:spcPct val="90000"/>
              </a:lnSpc>
              <a:spcBef>
                <a:spcPts val="400"/>
              </a:spcBef>
              <a:spcAft>
                <a:spcPts val="0"/>
              </a:spcAft>
              <a:buClr>
                <a:srgbClr val="888888"/>
              </a:buClr>
              <a:buSzPts val="1280"/>
              <a:buNone/>
              <a:defRPr sz="1280">
                <a:solidFill>
                  <a:srgbClr val="888888"/>
                </a:solidFill>
              </a:defRPr>
            </a:lvl6pPr>
            <a:lvl7pPr marL="3200400" lvl="6" indent="-228600" algn="l">
              <a:lnSpc>
                <a:spcPct val="90000"/>
              </a:lnSpc>
              <a:spcBef>
                <a:spcPts val="400"/>
              </a:spcBef>
              <a:spcAft>
                <a:spcPts val="0"/>
              </a:spcAft>
              <a:buClr>
                <a:srgbClr val="888888"/>
              </a:buClr>
              <a:buSzPts val="1280"/>
              <a:buNone/>
              <a:defRPr sz="1280">
                <a:solidFill>
                  <a:srgbClr val="888888"/>
                </a:solidFill>
              </a:defRPr>
            </a:lvl7pPr>
            <a:lvl8pPr marL="3657600" lvl="7" indent="-228600" algn="l">
              <a:lnSpc>
                <a:spcPct val="90000"/>
              </a:lnSpc>
              <a:spcBef>
                <a:spcPts val="400"/>
              </a:spcBef>
              <a:spcAft>
                <a:spcPts val="0"/>
              </a:spcAft>
              <a:buClr>
                <a:srgbClr val="888888"/>
              </a:buClr>
              <a:buSzPts val="1280"/>
              <a:buNone/>
              <a:defRPr sz="1280">
                <a:solidFill>
                  <a:srgbClr val="888888"/>
                </a:solidFill>
              </a:defRPr>
            </a:lvl8pPr>
            <a:lvl9pPr marL="4114800" lvl="8" indent="-228600" algn="l">
              <a:lnSpc>
                <a:spcPct val="90000"/>
              </a:lnSpc>
              <a:spcBef>
                <a:spcPts val="400"/>
              </a:spcBef>
              <a:spcAft>
                <a:spcPts val="0"/>
              </a:spcAft>
              <a:buClr>
                <a:srgbClr val="888888"/>
              </a:buClr>
              <a:buSzPts val="1280"/>
              <a:buNone/>
              <a:defRPr sz="1280">
                <a:solidFill>
                  <a:srgbClr val="888888"/>
                </a:solidFill>
              </a:defRPr>
            </a:lvl9pPr>
          </a:lstStyle>
          <a:p>
            <a:endParaRPr/>
          </a:p>
        </p:txBody>
      </p:sp>
      <p:sp>
        <p:nvSpPr>
          <p:cNvPr id="34" name="Google Shape;34;p3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 name="Google Shape;35;p3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6" name="Google Shape;36;p3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1"/>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1"/>
          <p:cNvSpPr txBox="1">
            <a:spLocks noGrp="1"/>
          </p:cNvSpPr>
          <p:nvPr>
            <p:ph type="body" idx="1"/>
          </p:nvPr>
        </p:nvSpPr>
        <p:spPr>
          <a:xfrm>
            <a:off x="5029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0" name="Google Shape;40;p31"/>
          <p:cNvSpPr txBox="1">
            <a:spLocks noGrp="1"/>
          </p:cNvSpPr>
          <p:nvPr>
            <p:ph type="body" idx="2"/>
          </p:nvPr>
        </p:nvSpPr>
        <p:spPr>
          <a:xfrm>
            <a:off x="37033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1" name="Google Shape;41;p31"/>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1"/>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2"/>
          <p:cNvSpPr txBox="1">
            <a:spLocks noGrp="1"/>
          </p:cNvSpPr>
          <p:nvPr>
            <p:ph type="title"/>
          </p:nvPr>
        </p:nvSpPr>
        <p:spPr>
          <a:xfrm>
            <a:off x="503873"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2"/>
          <p:cNvSpPr txBox="1">
            <a:spLocks noGrp="1"/>
          </p:cNvSpPr>
          <p:nvPr>
            <p:ph type="body" idx="1"/>
          </p:nvPr>
        </p:nvSpPr>
        <p:spPr>
          <a:xfrm>
            <a:off x="503874" y="2353628"/>
            <a:ext cx="3094672"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7" name="Google Shape;47;p32"/>
          <p:cNvSpPr txBox="1">
            <a:spLocks noGrp="1"/>
          </p:cNvSpPr>
          <p:nvPr>
            <p:ph type="body" idx="2"/>
          </p:nvPr>
        </p:nvSpPr>
        <p:spPr>
          <a:xfrm>
            <a:off x="503874" y="3507105"/>
            <a:ext cx="3094672"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8" name="Google Shape;48;p32"/>
          <p:cNvSpPr txBox="1">
            <a:spLocks noGrp="1"/>
          </p:cNvSpPr>
          <p:nvPr>
            <p:ph type="body" idx="3"/>
          </p:nvPr>
        </p:nvSpPr>
        <p:spPr>
          <a:xfrm>
            <a:off x="3703320" y="2353628"/>
            <a:ext cx="3109913"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9" name="Google Shape;49;p32"/>
          <p:cNvSpPr txBox="1">
            <a:spLocks noGrp="1"/>
          </p:cNvSpPr>
          <p:nvPr>
            <p:ph type="body" idx="4"/>
          </p:nvPr>
        </p:nvSpPr>
        <p:spPr>
          <a:xfrm>
            <a:off x="3703320" y="3507105"/>
            <a:ext cx="3109913"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50" name="Google Shape;50;p32"/>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1" name="Google Shape;51;p32"/>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32"/>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3"/>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33"/>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3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3109913" y="1382397"/>
            <a:ext cx="3703320" cy="682307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800"/>
              </a:spcBef>
              <a:spcAft>
                <a:spcPts val="0"/>
              </a:spcAft>
              <a:buClr>
                <a:schemeClr val="dk1"/>
              </a:buClr>
              <a:buSzPts val="2560"/>
              <a:buChar char="•"/>
              <a:defRPr sz="2560"/>
            </a:lvl1pPr>
            <a:lvl2pPr marL="914400" lvl="1" indent="-370840" algn="l">
              <a:lnSpc>
                <a:spcPct val="90000"/>
              </a:lnSpc>
              <a:spcBef>
                <a:spcPts val="400"/>
              </a:spcBef>
              <a:spcAft>
                <a:spcPts val="0"/>
              </a:spcAft>
              <a:buClr>
                <a:schemeClr val="dk1"/>
              </a:buClr>
              <a:buSzPts val="2240"/>
              <a:buChar char="•"/>
              <a:defRPr sz="2240"/>
            </a:lvl2pPr>
            <a:lvl3pPr marL="1371600" lvl="2" indent="-350519" algn="l">
              <a:lnSpc>
                <a:spcPct val="90000"/>
              </a:lnSpc>
              <a:spcBef>
                <a:spcPts val="400"/>
              </a:spcBef>
              <a:spcAft>
                <a:spcPts val="0"/>
              </a:spcAft>
              <a:buClr>
                <a:schemeClr val="dk1"/>
              </a:buClr>
              <a:buSzPts val="1920"/>
              <a:buChar char="•"/>
              <a:defRPr sz="192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61" name="Google Shape;61;p34"/>
          <p:cNvSpPr txBox="1">
            <a:spLocks noGrp="1"/>
          </p:cNvSpPr>
          <p:nvPr>
            <p:ph type="body" idx="2"/>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2" name="Google Shape;62;p34"/>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34"/>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34"/>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3109913" y="1382397"/>
            <a:ext cx="3703320" cy="6823075"/>
          </a:xfrm>
          <a:prstGeom prst="rect">
            <a:avLst/>
          </a:prstGeom>
          <a:noFill/>
          <a:ln>
            <a:noFill/>
          </a:ln>
        </p:spPr>
      </p:sp>
      <p:sp>
        <p:nvSpPr>
          <p:cNvPr id="68" name="Google Shape;68;p35"/>
          <p:cNvSpPr txBox="1">
            <a:spLocks noGrp="1"/>
          </p:cNvSpPr>
          <p:nvPr>
            <p:ph type="body" idx="1"/>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9" name="Google Shape;69;p35"/>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35"/>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3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611663" y="2447132"/>
            <a:ext cx="6091873" cy="6309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3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3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1955324" y="3790791"/>
            <a:ext cx="8136573" cy="15773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245076" y="2259171"/>
            <a:ext cx="8136573" cy="464058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3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3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20"/>
              <a:buFont typeface="Montserrat"/>
              <a:buNone/>
              <a:defRPr sz="3520" b="0" i="0" u="none" strike="noStrike" cap="none">
                <a:solidFill>
                  <a:schemeClr val="dk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marR="0" lvl="0" indent="-370840" algn="l" rtl="0">
              <a:lnSpc>
                <a:spcPct val="90000"/>
              </a:lnSpc>
              <a:spcBef>
                <a:spcPts val="800"/>
              </a:spcBef>
              <a:spcAft>
                <a:spcPts val="0"/>
              </a:spcAft>
              <a:buClr>
                <a:schemeClr val="dk1"/>
              </a:buClr>
              <a:buSzPts val="2240"/>
              <a:buFont typeface="Arial"/>
              <a:buChar char="•"/>
              <a:defRPr sz="2240" b="0" i="0" u="none" strike="noStrike" cap="none">
                <a:solidFill>
                  <a:schemeClr val="dk1"/>
                </a:solidFill>
                <a:latin typeface="Roboto"/>
                <a:ea typeface="Roboto"/>
                <a:cs typeface="Roboto"/>
                <a:sym typeface="Roboto"/>
              </a:defRPr>
            </a:lvl1pPr>
            <a:lvl2pPr marL="914400" marR="0" lvl="1" indent="-350519" algn="l" rtl="0">
              <a:lnSpc>
                <a:spcPct val="90000"/>
              </a:lnSpc>
              <a:spcBef>
                <a:spcPts val="400"/>
              </a:spcBef>
              <a:spcAft>
                <a:spcPts val="0"/>
              </a:spcAft>
              <a:buClr>
                <a:schemeClr val="dk1"/>
              </a:buClr>
              <a:buSzPts val="1920"/>
              <a:buFont typeface="Arial"/>
              <a:buChar char="•"/>
              <a:defRPr sz="1920" b="0" i="0" u="none" strike="noStrike" cap="none">
                <a:solidFill>
                  <a:schemeClr val="dk1"/>
                </a:solidFill>
                <a:latin typeface="Roboto"/>
                <a:ea typeface="Roboto"/>
                <a:cs typeface="Roboto"/>
                <a:sym typeface="Roboto"/>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Roboto"/>
                <a:ea typeface="Roboto"/>
                <a:cs typeface="Roboto"/>
                <a:sym typeface="Roboto"/>
              </a:defRPr>
            </a:lvl3pPr>
            <a:lvl4pPr marL="1828800" marR="0" lvl="3"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4pPr>
            <a:lvl5pPr marL="2286000" marR="0" lvl="4"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5pPr>
            <a:lvl6pPr marL="2743200" marR="0" lvl="5"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6pPr>
            <a:lvl7pPr marL="3200400" marR="0" lvl="6"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7pPr>
            <a:lvl8pPr marL="3657600" marR="0" lvl="7"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8pPr>
            <a:lvl9pPr marL="4114800" marR="0" lvl="8"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9pPr>
          </a:lstStyle>
          <a:p>
            <a:endParaRPr/>
          </a:p>
        </p:txBody>
      </p:sp>
      <p:sp>
        <p:nvSpPr>
          <p:cNvPr id="12" name="Google Shape;12;p2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3" name="Google Shape;13;p2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4" name="Google Shape;14;p2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60" b="0" i="0" u="none" strike="noStrike" cap="none">
                <a:solidFill>
                  <a:srgbClr val="888888"/>
                </a:solidFill>
                <a:latin typeface="Roboto"/>
                <a:ea typeface="Roboto"/>
                <a:cs typeface="Roboto"/>
                <a:sym typeface="Roboto"/>
              </a:defRPr>
            </a:lvl1pPr>
            <a:lvl2pPr marL="0" marR="0" lvl="1" indent="0" algn="r" rtl="0">
              <a:spcBef>
                <a:spcPts val="0"/>
              </a:spcBef>
              <a:buNone/>
              <a:defRPr sz="960" b="0" i="0" u="none" strike="noStrike" cap="none">
                <a:solidFill>
                  <a:srgbClr val="888888"/>
                </a:solidFill>
                <a:latin typeface="Roboto"/>
                <a:ea typeface="Roboto"/>
                <a:cs typeface="Roboto"/>
                <a:sym typeface="Roboto"/>
              </a:defRPr>
            </a:lvl2pPr>
            <a:lvl3pPr marL="0" marR="0" lvl="2" indent="0" algn="r" rtl="0">
              <a:spcBef>
                <a:spcPts val="0"/>
              </a:spcBef>
              <a:buNone/>
              <a:defRPr sz="960" b="0" i="0" u="none" strike="noStrike" cap="none">
                <a:solidFill>
                  <a:srgbClr val="888888"/>
                </a:solidFill>
                <a:latin typeface="Roboto"/>
                <a:ea typeface="Roboto"/>
                <a:cs typeface="Roboto"/>
                <a:sym typeface="Roboto"/>
              </a:defRPr>
            </a:lvl3pPr>
            <a:lvl4pPr marL="0" marR="0" lvl="3" indent="0" algn="r" rtl="0">
              <a:spcBef>
                <a:spcPts val="0"/>
              </a:spcBef>
              <a:buNone/>
              <a:defRPr sz="960" b="0" i="0" u="none" strike="noStrike" cap="none">
                <a:solidFill>
                  <a:srgbClr val="888888"/>
                </a:solidFill>
                <a:latin typeface="Roboto"/>
                <a:ea typeface="Roboto"/>
                <a:cs typeface="Roboto"/>
                <a:sym typeface="Roboto"/>
              </a:defRPr>
            </a:lvl4pPr>
            <a:lvl5pPr marL="0" marR="0" lvl="4" indent="0" algn="r" rtl="0">
              <a:spcBef>
                <a:spcPts val="0"/>
              </a:spcBef>
              <a:buNone/>
              <a:defRPr sz="960" b="0" i="0" u="none" strike="noStrike" cap="none">
                <a:solidFill>
                  <a:srgbClr val="888888"/>
                </a:solidFill>
                <a:latin typeface="Roboto"/>
                <a:ea typeface="Roboto"/>
                <a:cs typeface="Roboto"/>
                <a:sym typeface="Roboto"/>
              </a:defRPr>
            </a:lvl5pPr>
            <a:lvl6pPr marL="0" marR="0" lvl="5" indent="0" algn="r" rtl="0">
              <a:spcBef>
                <a:spcPts val="0"/>
              </a:spcBef>
              <a:buNone/>
              <a:defRPr sz="960" b="0" i="0" u="none" strike="noStrike" cap="none">
                <a:solidFill>
                  <a:srgbClr val="888888"/>
                </a:solidFill>
                <a:latin typeface="Roboto"/>
                <a:ea typeface="Roboto"/>
                <a:cs typeface="Roboto"/>
                <a:sym typeface="Roboto"/>
              </a:defRPr>
            </a:lvl6pPr>
            <a:lvl7pPr marL="0" marR="0" lvl="6" indent="0" algn="r" rtl="0">
              <a:spcBef>
                <a:spcPts val="0"/>
              </a:spcBef>
              <a:buNone/>
              <a:defRPr sz="960" b="0" i="0" u="none" strike="noStrike" cap="none">
                <a:solidFill>
                  <a:srgbClr val="888888"/>
                </a:solidFill>
                <a:latin typeface="Roboto"/>
                <a:ea typeface="Roboto"/>
                <a:cs typeface="Roboto"/>
                <a:sym typeface="Roboto"/>
              </a:defRPr>
            </a:lvl7pPr>
            <a:lvl8pPr marL="0" marR="0" lvl="7" indent="0" algn="r" rtl="0">
              <a:spcBef>
                <a:spcPts val="0"/>
              </a:spcBef>
              <a:buNone/>
              <a:defRPr sz="960" b="0" i="0" u="none" strike="noStrike" cap="none">
                <a:solidFill>
                  <a:srgbClr val="888888"/>
                </a:solidFill>
                <a:latin typeface="Roboto"/>
                <a:ea typeface="Roboto"/>
                <a:cs typeface="Roboto"/>
                <a:sym typeface="Roboto"/>
              </a:defRPr>
            </a:lvl8pPr>
            <a:lvl9pPr marL="0" marR="0" lvl="8" indent="0" algn="r" rtl="0">
              <a:spcBef>
                <a:spcPts val="0"/>
              </a:spcBef>
              <a:buNone/>
              <a:defRPr sz="960" b="0" i="0" u="none" strike="noStrike" cap="none">
                <a:solidFill>
                  <a:srgbClr val="888888"/>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www.edgefieldfirststeps.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
        <p:nvSpPr>
          <p:cNvPr id="199" name="Google Shape;199;p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dirty="0"/>
          </a:p>
        </p:txBody>
      </p:sp>
      <p:sp>
        <p:nvSpPr>
          <p:cNvPr id="200" name="Google Shape;200;p8"/>
          <p:cNvSpPr txBox="1"/>
          <p:nvPr/>
        </p:nvSpPr>
        <p:spPr>
          <a:xfrm>
            <a:off x="350520" y="2087116"/>
            <a:ext cx="6461760" cy="117211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4000" dirty="0">
                <a:solidFill>
                  <a:srgbClr val="029DB6"/>
                </a:solidFill>
                <a:latin typeface="Montserrat Light"/>
                <a:ea typeface="Montserrat Light"/>
                <a:cs typeface="Montserrat Light"/>
                <a:sym typeface="Montserrat Light"/>
              </a:rPr>
              <a:t>COMPREHENSIVE PLAN</a:t>
            </a:r>
            <a:endParaRPr dirty="0"/>
          </a:p>
          <a:p>
            <a:pPr marL="0" marR="0" lvl="0" indent="0" algn="l" rtl="0">
              <a:lnSpc>
                <a:spcPct val="120000"/>
              </a:lnSpc>
              <a:spcBef>
                <a:spcPts val="0"/>
              </a:spcBef>
              <a:spcAft>
                <a:spcPts val="0"/>
              </a:spcAft>
              <a:buNone/>
            </a:pPr>
            <a:r>
              <a:rPr lang="en-US" sz="1800" b="1" dirty="0">
                <a:solidFill>
                  <a:srgbClr val="029DB6"/>
                </a:solidFill>
                <a:latin typeface="Montserrat"/>
                <a:ea typeface="Montserrat"/>
                <a:cs typeface="Montserrat"/>
                <a:sym typeface="Montserrat"/>
              </a:rPr>
              <a:t>2024 – 2026 </a:t>
            </a:r>
            <a:endParaRPr dirty="0"/>
          </a:p>
        </p:txBody>
      </p:sp>
      <p:sp>
        <p:nvSpPr>
          <p:cNvPr id="202" name="Google Shape;202;p8"/>
          <p:cNvSpPr txBox="1"/>
          <p:nvPr/>
        </p:nvSpPr>
        <p:spPr>
          <a:xfrm>
            <a:off x="350550" y="2183800"/>
            <a:ext cx="6461700" cy="585000"/>
          </a:xfrm>
          <a:prstGeom prst="rect">
            <a:avLst/>
          </a:prstGeom>
          <a:solidFill>
            <a:srgbClr val="D2ECE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b="1" dirty="0">
                <a:solidFill>
                  <a:srgbClr val="029DB6"/>
                </a:solidFill>
                <a:latin typeface="Montserrat"/>
                <a:ea typeface="Montserrat"/>
                <a:cs typeface="Montserrat"/>
                <a:sym typeface="Montserrat"/>
              </a:rPr>
              <a:t>STRATEGIC PLAN</a:t>
            </a:r>
            <a:endParaRPr sz="2600" b="1" dirty="0">
              <a:solidFill>
                <a:srgbClr val="029DB6"/>
              </a:solidFill>
              <a:latin typeface="Montserrat"/>
              <a:ea typeface="Montserrat"/>
              <a:cs typeface="Montserrat"/>
              <a:sym typeface="Montserrat"/>
            </a:endParaRPr>
          </a:p>
        </p:txBody>
      </p:sp>
      <p:pic>
        <p:nvPicPr>
          <p:cNvPr id="3" name="Picture 2" descr="A picture containing text, graphics, graphic design, font&#10;&#10;Description automatically generated">
            <a:extLst>
              <a:ext uri="{FF2B5EF4-FFF2-40B4-BE49-F238E27FC236}">
                <a16:creationId xmlns:a16="http://schemas.microsoft.com/office/drawing/2014/main" id="{C7C02751-B3E5-F660-6D68-DDB33F4D28B9}"/>
              </a:ext>
            </a:extLst>
          </p:cNvPr>
          <p:cNvPicPr>
            <a:picLocks noChangeAspect="1"/>
          </p:cNvPicPr>
          <p:nvPr/>
        </p:nvPicPr>
        <p:blipFill>
          <a:blip r:embed="rId4"/>
          <a:stretch>
            <a:fillRect/>
          </a:stretch>
        </p:blipFill>
        <p:spPr>
          <a:xfrm>
            <a:off x="247390" y="298838"/>
            <a:ext cx="2851410" cy="12015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10"/>
          <p:cNvSpPr txBox="1"/>
          <p:nvPr/>
        </p:nvSpPr>
        <p:spPr>
          <a:xfrm>
            <a:off x="203200" y="1297157"/>
            <a:ext cx="6908800" cy="956513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rgbClr val="029DB6"/>
                </a:solidFill>
                <a:latin typeface="Montserrat"/>
                <a:ea typeface="Montserrat"/>
                <a:cs typeface="Montserrat"/>
                <a:sym typeface="Montserrat"/>
              </a:rPr>
              <a:t>Mission</a:t>
            </a:r>
          </a:p>
          <a:p>
            <a:r>
              <a:rPr lang="en-US" sz="1400" dirty="0">
                <a:effectLst/>
                <a:ea typeface="Calibri" panose="020F0502020204030204" pitchFamily="34" charset="0"/>
                <a:cs typeface="Times New Roman" panose="02020603050405020304" pitchFamily="18" charset="0"/>
              </a:rPr>
              <a:t>First Steps empowers Edgefield County families and caregivers to prepare children for school success by delivering, enhancing, and expanding high-quality early childhood services.</a:t>
            </a:r>
            <a:endParaRPr lang="en-US" sz="1400" spc="40" dirty="0">
              <a:solidFill>
                <a:srgbClr val="029DB6"/>
              </a:solidFill>
              <a:ea typeface="Roboto" panose="02000000000000000000" pitchFamily="2" charset="0"/>
            </a:endParaRPr>
          </a:p>
          <a:p>
            <a:pPr marL="0" marR="0" lvl="0" indent="0" algn="l" rtl="0">
              <a:spcBef>
                <a:spcPts val="2400"/>
              </a:spcBef>
              <a:spcAft>
                <a:spcPts val="0"/>
              </a:spcAft>
              <a:buNone/>
            </a:pPr>
            <a:r>
              <a:rPr lang="en-US" sz="2400" dirty="0">
                <a:solidFill>
                  <a:srgbClr val="029DB6"/>
                </a:solidFill>
                <a:latin typeface="Montserrat"/>
                <a:ea typeface="Montserrat"/>
                <a:cs typeface="Montserrat"/>
                <a:sym typeface="Montserrat"/>
              </a:rPr>
              <a:t>Vision                                                                                  </a:t>
            </a:r>
            <a:r>
              <a:rPr lang="en-US" sz="1400" dirty="0">
                <a:effectLst/>
                <a:ea typeface="Calibri" panose="020F0502020204030204" pitchFamily="34" charset="0"/>
                <a:cs typeface="Times New Roman" panose="02020603050405020304" pitchFamily="18" charset="0"/>
              </a:rPr>
              <a:t>Every Edgefield County child will be prepared for success in school.</a:t>
            </a:r>
            <a:endParaRPr lang="en-US" spc="40" dirty="0">
              <a:solidFill>
                <a:srgbClr val="029DB6"/>
              </a:solidFill>
              <a:effectLst/>
              <a:ea typeface="Roboto" panose="02000000000000000000" pitchFamily="2" charset="0"/>
            </a:endParaRPr>
          </a:p>
          <a:p>
            <a:pPr>
              <a:spcBef>
                <a:spcPts val="2400"/>
              </a:spcBef>
            </a:pPr>
            <a:r>
              <a:rPr lang="en-US" sz="2400" dirty="0">
                <a:solidFill>
                  <a:srgbClr val="029DB6"/>
                </a:solidFill>
                <a:latin typeface="Montserrat"/>
                <a:ea typeface="Montserrat"/>
                <a:cs typeface="Montserrat"/>
                <a:sym typeface="Montserrat"/>
              </a:rPr>
              <a:t>Values</a:t>
            </a:r>
            <a:endParaRPr dirty="0"/>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The years of early childhood are critical windows of development during which much of human potential is shaped.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FF0000"/>
                </a:solidFill>
                <a:effectLst/>
                <a:ea typeface="Times New Roman" panose="02020603050405020304" pitchFamily="18"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All children are inherently worthy of receiving the best possible start in life and are the most valuable resource for the future of our community. Responsive, nurturing relationships with consistent caregivers in a safe, stimulating learning environment create the best possible chance for children’s healthy development and school readiness.</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Families are the single most important influence on the development of young children.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The work of supporting families and caregivers is a collaborative effort between state and local stakeholders within the public, private, and faith sectors.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School readiness is the result of a child’s development in many areas - including physical development, approaches to learning and inquiry, social and emotional development, language and literacy development, and mathematical thinking - with each contributing to the child’s success.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kern="1200" dirty="0">
                <a:solidFill>
                  <a:srgbClr val="000000"/>
                </a:solidFill>
                <a:effectLst/>
                <a:ea typeface="Times New Roman" panose="02020603050405020304" pitchFamily="18" charset="0"/>
                <a:cs typeface="Times New Roman" panose="02020603050405020304" pitchFamily="18" charset="0"/>
              </a:rPr>
              <a:t>We value and demonstrate diverse perspectives in the development of programs. Services must be individualized and adaptable to meet the unique needs of children and families</a:t>
            </a:r>
            <a:r>
              <a:rPr lang="en-US" sz="1400" dirty="0">
                <a:solidFill>
                  <a:srgbClr val="000000"/>
                </a:solidFill>
                <a:ea typeface="Times New Roman" panose="02020603050405020304" pitchFamily="18" charset="0"/>
                <a:cs typeface="Times New Roman" panose="02020603050405020304" pitchFamily="18" charset="0"/>
              </a:rPr>
              <a:t> and we ensure that all families have the opportunity to be successful.</a:t>
            </a:r>
            <a:endParaRPr lang="en-US" sz="1400" kern="1200" dirty="0">
              <a:solidFill>
                <a:srgbClr val="000000"/>
              </a:solidFill>
              <a:ea typeface="Times New Roman" panose="02020603050405020304" pitchFamily="18" charset="0"/>
              <a:cs typeface="Times New Roman" panose="02020603050405020304" pitchFamily="18" charset="0"/>
            </a:endParaRPr>
          </a:p>
          <a:p>
            <a:pPr marL="0" marR="0">
              <a:spcBef>
                <a:spcPts val="0"/>
              </a:spcBef>
              <a:spcAft>
                <a:spcPts val="0"/>
              </a:spcAft>
            </a:pPr>
            <a:endParaRPr lang="en-US" sz="14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rgbClr val="000000"/>
                </a:solidFill>
                <a:ea typeface="Times New Roman" panose="02020603050405020304" pitchFamily="18" charset="0"/>
                <a:cs typeface="Times New Roman" panose="02020603050405020304" pitchFamily="18" charset="0"/>
              </a:rPr>
              <a:t>S</a:t>
            </a:r>
            <a:r>
              <a:rPr lang="en-US" sz="1400" kern="1200" dirty="0">
                <a:solidFill>
                  <a:srgbClr val="000000"/>
                </a:solidFill>
                <a:effectLst/>
                <a:ea typeface="Times New Roman" panose="02020603050405020304" pitchFamily="18" charset="0"/>
                <a:cs typeface="Times New Roman" panose="02020603050405020304" pitchFamily="18" charset="0"/>
              </a:rPr>
              <a:t>ervices must be high-quality and have evidence of success. First Steps operates within a culture of accountability.</a:t>
            </a:r>
            <a:r>
              <a:rPr lang="en-US" sz="1400" b="1" dirty="0">
                <a:effectLst/>
                <a:ea typeface="Calibri" panose="020F0502020204030204" pitchFamily="34" charset="0"/>
                <a:cs typeface="Times New Roman" panose="02020603050405020304" pitchFamily="18" charset="0"/>
              </a:rPr>
              <a:t> </a:t>
            </a:r>
            <a:endParaRPr lang="en-US" sz="1400" dirty="0">
              <a:effectLst/>
              <a:ea typeface="Calibri" panose="020F0502020204030204" pitchFamily="34" charset="0"/>
              <a:cs typeface="Times New Roman" panose="02020603050405020304" pitchFamily="18" charset="0"/>
            </a:endParaRPr>
          </a:p>
          <a:p>
            <a:pPr marL="0" marR="0" lvl="0" indent="0" algn="l" rtl="0">
              <a:spcBef>
                <a:spcPts val="2400"/>
              </a:spcBef>
              <a:spcAft>
                <a:spcPts val="0"/>
              </a:spcAft>
              <a:buNone/>
            </a:pPr>
            <a:endParaRPr lang="en-US" sz="1400" dirty="0">
              <a:solidFill>
                <a:srgbClr val="000000"/>
              </a:solidFill>
              <a:latin typeface="Roboto"/>
              <a:ea typeface="Roboto"/>
              <a:cs typeface="Roboto"/>
              <a:sym typeface="Roboto"/>
            </a:endParaRPr>
          </a:p>
          <a:p>
            <a:pPr marL="0" marR="0" lvl="0" indent="0" algn="l" rtl="0">
              <a:spcBef>
                <a:spcPts val="2400"/>
              </a:spcBef>
              <a:spcAft>
                <a:spcPts val="0"/>
              </a:spcAft>
              <a:buNone/>
            </a:pPr>
            <a:endParaRPr sz="1400" dirty="0">
              <a:solidFill>
                <a:srgbClr val="000000"/>
              </a:solidFill>
              <a:latin typeface="Roboto"/>
              <a:ea typeface="Roboto"/>
              <a:cs typeface="Roboto"/>
              <a:sym typeface="Roboto"/>
            </a:endParaRPr>
          </a:p>
        </p:txBody>
      </p:sp>
      <p:pic>
        <p:nvPicPr>
          <p:cNvPr id="4" name="Picture 3" descr="A picture containing text, graphics, graphic design, font&#10;&#10;Description automatically generated">
            <a:extLst>
              <a:ext uri="{FF2B5EF4-FFF2-40B4-BE49-F238E27FC236}">
                <a16:creationId xmlns:a16="http://schemas.microsoft.com/office/drawing/2014/main" id="{85E64B2C-15D8-5910-1013-BE60E2597BFF}"/>
              </a:ext>
            </a:extLst>
          </p:cNvPr>
          <p:cNvPicPr>
            <a:picLocks noChangeAspect="1"/>
          </p:cNvPicPr>
          <p:nvPr/>
        </p:nvPicPr>
        <p:blipFill>
          <a:blip r:embed="rId4"/>
          <a:stretch>
            <a:fillRect/>
          </a:stretch>
        </p:blipFill>
        <p:spPr>
          <a:xfrm>
            <a:off x="2025390" y="95638"/>
            <a:ext cx="2851410" cy="12015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9"/>
        <p:cNvGrpSpPr/>
        <p:nvPr/>
      </p:nvGrpSpPr>
      <p:grpSpPr>
        <a:xfrm>
          <a:off x="0" y="0"/>
          <a:ext cx="0" cy="0"/>
          <a:chOff x="0" y="0"/>
          <a:chExt cx="0" cy="0"/>
        </a:xfrm>
      </p:grpSpPr>
      <p:sp>
        <p:nvSpPr>
          <p:cNvPr id="220" name="Google Shape;220;p1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dirty="0"/>
          </a:p>
        </p:txBody>
      </p:sp>
      <p:sp>
        <p:nvSpPr>
          <p:cNvPr id="221" name="Google Shape;221;p11"/>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Message from the Executive Director</a:t>
            </a:r>
            <a:endParaRPr b="1" dirty="0"/>
          </a:p>
        </p:txBody>
      </p:sp>
      <p:sp>
        <p:nvSpPr>
          <p:cNvPr id="223" name="Google Shape;223;p11"/>
          <p:cNvSpPr txBox="1"/>
          <p:nvPr/>
        </p:nvSpPr>
        <p:spPr>
          <a:xfrm>
            <a:off x="3924302" y="2679700"/>
            <a:ext cx="2755898"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rgbClr val="029DB6"/>
                </a:solidFill>
                <a:latin typeface="Roboto"/>
                <a:ea typeface="Roboto"/>
                <a:cs typeface="Roboto"/>
                <a:sym typeface="Roboto"/>
              </a:rPr>
              <a:t>Candi Lalonde</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Executive Director</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Edgefield County First Steps</a:t>
            </a:r>
            <a:endParaRPr dirty="0"/>
          </a:p>
        </p:txBody>
      </p:sp>
      <p:sp>
        <p:nvSpPr>
          <p:cNvPr id="224" name="Google Shape;224;p11"/>
          <p:cNvSpPr txBox="1"/>
          <p:nvPr/>
        </p:nvSpPr>
        <p:spPr>
          <a:xfrm>
            <a:off x="358110" y="4617506"/>
            <a:ext cx="6499890" cy="3046948"/>
          </a:xfrm>
          <a:prstGeom prst="rect">
            <a:avLst/>
          </a:prstGeom>
          <a:noFill/>
          <a:ln>
            <a:noFill/>
          </a:ln>
        </p:spPr>
        <p:txBody>
          <a:bodyPr spcFirstLastPara="1" wrap="square" lIns="91425" tIns="45700" rIns="91425" bIns="45700" anchor="t" anchorCtr="0">
            <a:spAutoFit/>
          </a:bodyPr>
          <a:lstStyle/>
          <a:p>
            <a:r>
              <a:rPr lang="en-US" sz="1600" dirty="0"/>
              <a:t>On behalf of the Edgefield County First Steps Partnership Board, I am proud to present the Edgefield County First Steps Strategic Plan for 2024-2026. </a:t>
            </a:r>
          </a:p>
          <a:p>
            <a:endParaRPr lang="en-US" sz="1600" dirty="0"/>
          </a:p>
          <a:p>
            <a:r>
              <a:rPr lang="en-US" sz="1600" dirty="0"/>
              <a:t>This plan represents several months of work that involved focus groups, community surveys, and interviews with key community and agency staff across Edgefield County.</a:t>
            </a:r>
          </a:p>
          <a:p>
            <a:endParaRPr lang="en-US" sz="1600" dirty="0"/>
          </a:p>
          <a:p>
            <a:r>
              <a:rPr lang="en-US" sz="1600" dirty="0"/>
              <a:t>Our Partnership Board of Directors renews our commitment to our mission, vision, and core values as part of our efforts to provide high-quality, affordable, and equitable programs for the young children and their families in Edgefield County.</a:t>
            </a:r>
          </a:p>
        </p:txBody>
      </p:sp>
      <p:sp>
        <p:nvSpPr>
          <p:cNvPr id="4" name="TextBox 3">
            <a:extLst>
              <a:ext uri="{FF2B5EF4-FFF2-40B4-BE49-F238E27FC236}">
                <a16:creationId xmlns:a16="http://schemas.microsoft.com/office/drawing/2014/main" id="{C379B2BF-A7D2-9B97-8640-3068C72D37B5}"/>
              </a:ext>
            </a:extLst>
          </p:cNvPr>
          <p:cNvSpPr txBox="1"/>
          <p:nvPr/>
        </p:nvSpPr>
        <p:spPr>
          <a:xfrm>
            <a:off x="441962" y="7979777"/>
            <a:ext cx="3530600" cy="523220"/>
          </a:xfrm>
          <a:prstGeom prst="rect">
            <a:avLst/>
          </a:prstGeom>
          <a:noFill/>
        </p:spPr>
        <p:txBody>
          <a:bodyPr wrap="square" rtlCol="0">
            <a:spAutoFit/>
          </a:bodyPr>
          <a:lstStyle/>
          <a:p>
            <a:r>
              <a:rPr lang="en-US" sz="2800" dirty="0">
                <a:latin typeface="Script MT Bold" panose="03040602040607080904" pitchFamily="66" charset="0"/>
              </a:rPr>
              <a:t>Candi Lalonde</a:t>
            </a:r>
          </a:p>
        </p:txBody>
      </p:sp>
      <p:pic>
        <p:nvPicPr>
          <p:cNvPr id="5" name="Picture 4" descr="A picture containing person, wall, smiling, posing&#10;&#10;Description automatically generated">
            <a:extLst>
              <a:ext uri="{FF2B5EF4-FFF2-40B4-BE49-F238E27FC236}">
                <a16:creationId xmlns:a16="http://schemas.microsoft.com/office/drawing/2014/main" id="{11F6B4A0-D548-885E-FFA0-2376D5CA884F}"/>
              </a:ext>
            </a:extLst>
          </p:cNvPr>
          <p:cNvPicPr>
            <a:picLocks noChangeAspect="1"/>
          </p:cNvPicPr>
          <p:nvPr/>
        </p:nvPicPr>
        <p:blipFill>
          <a:blip r:embed="rId4"/>
          <a:stretch>
            <a:fillRect/>
          </a:stretch>
        </p:blipFill>
        <p:spPr>
          <a:xfrm>
            <a:off x="441962" y="1627532"/>
            <a:ext cx="3375576" cy="24872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g164c9d1a467_0_249"/>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dirty="0"/>
          </a:p>
        </p:txBody>
      </p:sp>
      <p:sp>
        <p:nvSpPr>
          <p:cNvPr id="241" name="Google Shape;241;g164c9d1a467_0_249" descr="timeline "/>
          <p:cNvSpPr/>
          <p:nvPr/>
        </p:nvSpPr>
        <p:spPr>
          <a:xfrm rot="-5400000">
            <a:off x="1683001" y="6215879"/>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42" name="Google Shape;242;g164c9d1a467_0_249" descr="timeline "/>
          <p:cNvSpPr/>
          <p:nvPr/>
        </p:nvSpPr>
        <p:spPr>
          <a:xfrm rot="-5400000">
            <a:off x="1645390" y="217127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43" name="Google Shape;243;g164c9d1a467_0_249" descr="timeline "/>
          <p:cNvSpPr/>
          <p:nvPr/>
        </p:nvSpPr>
        <p:spPr>
          <a:xfrm rot="5400000" flipH="1">
            <a:off x="1659766" y="217830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8888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44" name="Google Shape;244;g164c9d1a467_0_249" descr="timeline endpoints"/>
          <p:cNvSpPr/>
          <p:nvPr/>
        </p:nvSpPr>
        <p:spPr>
          <a:xfrm rot="5400000">
            <a:off x="3610961" y="1624834"/>
            <a:ext cx="142800" cy="142800"/>
          </a:xfrm>
          <a:prstGeom prst="ellipse">
            <a:avLst/>
          </a:prstGeom>
          <a:solidFill>
            <a:srgbClr val="8888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sp>
        <p:nvSpPr>
          <p:cNvPr id="245" name="Google Shape;245;g164c9d1a467_0_249"/>
          <p:cNvSpPr txBox="1"/>
          <p:nvPr/>
        </p:nvSpPr>
        <p:spPr>
          <a:xfrm>
            <a:off x="1028335" y="1737450"/>
            <a:ext cx="1820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888888"/>
                </a:solidFill>
                <a:latin typeface="Montserrat"/>
                <a:ea typeface="Montserrat"/>
                <a:cs typeface="Montserrat"/>
                <a:sym typeface="Montserrat"/>
              </a:rPr>
              <a:t>CONVENE</a:t>
            </a:r>
            <a:endParaRPr sz="1200" b="1" dirty="0">
              <a:solidFill>
                <a:srgbClr val="888888"/>
              </a:solidFill>
            </a:endParaRPr>
          </a:p>
        </p:txBody>
      </p:sp>
      <p:sp>
        <p:nvSpPr>
          <p:cNvPr id="246" name="Google Shape;246;g164c9d1a467_0_249"/>
          <p:cNvSpPr txBox="1"/>
          <p:nvPr/>
        </p:nvSpPr>
        <p:spPr>
          <a:xfrm>
            <a:off x="101600" y="1963952"/>
            <a:ext cx="2754125" cy="1043011"/>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Distributed over 500 surveys to parents with</a:t>
            </a:r>
          </a:p>
          <a:p>
            <a:pPr marL="0" lvl="0" indent="0" algn="r" rtl="0">
              <a:spcBef>
                <a:spcPts val="0"/>
              </a:spcBef>
              <a:spcAft>
                <a:spcPts val="0"/>
              </a:spcAft>
              <a:buNone/>
            </a:pPr>
            <a:r>
              <a:rPr lang="en-US" sz="825" dirty="0">
                <a:solidFill>
                  <a:srgbClr val="000000"/>
                </a:solidFill>
                <a:latin typeface="Roboto"/>
                <a:ea typeface="Roboto"/>
                <a:cs typeface="Roboto"/>
                <a:sym typeface="Roboto"/>
              </a:rPr>
              <a:t> young children and community partners</a:t>
            </a:r>
          </a:p>
          <a:p>
            <a:pPr marL="0" lvl="0" indent="0" algn="r" rtl="0">
              <a:spcBef>
                <a:spcPts val="0"/>
              </a:spcBef>
              <a:spcAft>
                <a:spcPts val="0"/>
              </a:spcAft>
              <a:buNone/>
            </a:pPr>
            <a:endParaRPr lang="en-US" sz="825" dirty="0">
              <a:solidFill>
                <a:srgbClr val="000000"/>
              </a:solidFill>
              <a:latin typeface="Roboto"/>
              <a:ea typeface="Roboto"/>
              <a:cs typeface="Roboto"/>
              <a:sym typeface="Roboto"/>
            </a:endParaRPr>
          </a:p>
          <a:p>
            <a:pPr marL="0" lvl="0" indent="0" algn="r" rtl="0">
              <a:spcBef>
                <a:spcPts val="0"/>
              </a:spcBef>
              <a:spcAft>
                <a:spcPts val="0"/>
              </a:spcAft>
              <a:buNone/>
            </a:pPr>
            <a:r>
              <a:rPr lang="en-US" sz="825" dirty="0">
                <a:solidFill>
                  <a:srgbClr val="000000"/>
                </a:solidFill>
                <a:latin typeface="Roboto"/>
                <a:ea typeface="Roboto"/>
                <a:cs typeface="Roboto"/>
                <a:sym typeface="Roboto"/>
              </a:rPr>
              <a:t>H</a:t>
            </a:r>
            <a:r>
              <a:rPr lang="en-US" sz="825" dirty="0">
                <a:latin typeface="Roboto"/>
                <a:ea typeface="Roboto"/>
                <a:cs typeface="Roboto"/>
                <a:sym typeface="Roboto"/>
              </a:rPr>
              <a:t>e</a:t>
            </a:r>
            <a:r>
              <a:rPr lang="en-US" sz="825" dirty="0">
                <a:solidFill>
                  <a:srgbClr val="000000"/>
                </a:solidFill>
                <a:latin typeface="Roboto"/>
                <a:ea typeface="Roboto"/>
                <a:cs typeface="Roboto"/>
                <a:sym typeface="Roboto"/>
              </a:rPr>
              <a:t>ld </a:t>
            </a:r>
            <a:r>
              <a:rPr lang="en-US" sz="825" dirty="0">
                <a:latin typeface="Roboto"/>
                <a:ea typeface="Roboto"/>
                <a:cs typeface="Roboto"/>
                <a:sym typeface="Roboto"/>
              </a:rPr>
              <a:t>two </a:t>
            </a:r>
            <a:r>
              <a:rPr lang="en-US" sz="825" dirty="0">
                <a:solidFill>
                  <a:srgbClr val="000000"/>
                </a:solidFill>
                <a:latin typeface="Roboto"/>
                <a:ea typeface="Roboto"/>
                <a:cs typeface="Roboto"/>
                <a:sym typeface="Roboto"/>
              </a:rPr>
              <a:t>community convenings with 20 participants</a:t>
            </a:r>
          </a:p>
          <a:p>
            <a:pPr marL="0" lvl="0" indent="0" algn="r" rtl="0">
              <a:spcBef>
                <a:spcPts val="0"/>
              </a:spcBef>
              <a:spcAft>
                <a:spcPts val="0"/>
              </a:spcAft>
              <a:buNone/>
            </a:pPr>
            <a:r>
              <a:rPr lang="en-US" sz="825" dirty="0">
                <a:latin typeface="Roboto"/>
                <a:ea typeface="Roboto"/>
                <a:cs typeface="Roboto"/>
                <a:sym typeface="Roboto"/>
              </a:rPr>
              <a:t>and</a:t>
            </a:r>
            <a:r>
              <a:rPr lang="en-US" sz="825" dirty="0">
                <a:solidFill>
                  <a:srgbClr val="000000"/>
                </a:solidFill>
                <a:latin typeface="Roboto"/>
                <a:ea typeface="Roboto"/>
                <a:cs typeface="Roboto"/>
                <a:sym typeface="Roboto"/>
              </a:rPr>
              <a:t> developed a vision for young </a:t>
            </a:r>
          </a:p>
          <a:p>
            <a:pPr marL="0" lvl="0" indent="0" algn="r" rtl="0">
              <a:spcBef>
                <a:spcPts val="0"/>
              </a:spcBef>
              <a:spcAft>
                <a:spcPts val="0"/>
              </a:spcAft>
              <a:buNone/>
            </a:pPr>
            <a:r>
              <a:rPr lang="en-US" sz="825" dirty="0">
                <a:solidFill>
                  <a:srgbClr val="000000"/>
                </a:solidFill>
                <a:latin typeface="Roboto"/>
                <a:ea typeface="Roboto"/>
                <a:cs typeface="Roboto"/>
                <a:sym typeface="Roboto"/>
              </a:rPr>
              <a:t> children and their families</a:t>
            </a:r>
            <a:endParaRPr lang="en-US"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solidFill>
                  <a:srgbClr val="000000"/>
                </a:solidFill>
                <a:latin typeface="Roboto"/>
                <a:ea typeface="Roboto"/>
                <a:cs typeface="Roboto"/>
                <a:sym typeface="Roboto"/>
              </a:rPr>
              <a:t>January </a:t>
            </a:r>
            <a:r>
              <a:rPr lang="en-US" sz="825" dirty="0">
                <a:latin typeface="Roboto"/>
                <a:ea typeface="Roboto"/>
                <a:cs typeface="Roboto"/>
                <a:sym typeface="Roboto"/>
              </a:rPr>
              <a:t>- </a:t>
            </a:r>
            <a:r>
              <a:rPr lang="en-US" sz="825" dirty="0">
                <a:solidFill>
                  <a:srgbClr val="000000"/>
                </a:solidFill>
                <a:latin typeface="Roboto"/>
                <a:ea typeface="Roboto"/>
                <a:cs typeface="Roboto"/>
                <a:sym typeface="Roboto"/>
              </a:rPr>
              <a:t>February 2023   </a:t>
            </a:r>
            <a:endParaRPr lang="en-US" sz="825" dirty="0">
              <a:solidFill>
                <a:srgbClr val="000000"/>
              </a:solidFill>
              <a:latin typeface="Avenir"/>
              <a:ea typeface="Avenir"/>
              <a:cs typeface="Avenir"/>
              <a:sym typeface="Avenir"/>
            </a:endParaRPr>
          </a:p>
        </p:txBody>
      </p:sp>
      <p:sp>
        <p:nvSpPr>
          <p:cNvPr id="247" name="Google Shape;247;g164c9d1a467_0_249"/>
          <p:cNvSpPr txBox="1"/>
          <p:nvPr/>
        </p:nvSpPr>
        <p:spPr>
          <a:xfrm>
            <a:off x="4431683" y="2752375"/>
            <a:ext cx="25557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888888"/>
                </a:solidFill>
                <a:latin typeface="Montserrat"/>
                <a:ea typeface="Montserrat"/>
                <a:cs typeface="Montserrat"/>
                <a:sym typeface="Montserrat"/>
              </a:rPr>
              <a:t>UNDERSTAND</a:t>
            </a:r>
            <a:endParaRPr sz="1200" b="1" dirty="0">
              <a:solidFill>
                <a:srgbClr val="888888"/>
              </a:solidFill>
            </a:endParaRPr>
          </a:p>
        </p:txBody>
      </p:sp>
      <p:sp>
        <p:nvSpPr>
          <p:cNvPr id="248" name="Google Shape;248;g164c9d1a467_0_249"/>
          <p:cNvSpPr txBox="1"/>
          <p:nvPr/>
        </p:nvSpPr>
        <p:spPr>
          <a:xfrm>
            <a:off x="4431675" y="2971985"/>
            <a:ext cx="2555700" cy="6801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Reviewed local data and map assets to understand the state of young children, their families, and the early childhood system</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latin typeface="Roboto"/>
                <a:ea typeface="Roboto"/>
                <a:cs typeface="Roboto"/>
                <a:sym typeface="Roboto"/>
              </a:rPr>
              <a:t>January –February </a:t>
            </a:r>
            <a:r>
              <a:rPr lang="en-US" sz="825" dirty="0">
                <a:solidFill>
                  <a:srgbClr val="000000"/>
                </a:solidFill>
                <a:latin typeface="Roboto"/>
                <a:ea typeface="Roboto"/>
                <a:cs typeface="Roboto"/>
                <a:sym typeface="Roboto"/>
              </a:rPr>
              <a:t>2023</a:t>
            </a:r>
            <a:endParaRPr sz="825" dirty="0">
              <a:solidFill>
                <a:srgbClr val="000000"/>
              </a:solidFill>
              <a:latin typeface="Avenir"/>
              <a:ea typeface="Avenir"/>
              <a:cs typeface="Avenir"/>
              <a:sym typeface="Avenir"/>
            </a:endParaRPr>
          </a:p>
        </p:txBody>
      </p:sp>
      <p:sp>
        <p:nvSpPr>
          <p:cNvPr id="249" name="Google Shape;249;g164c9d1a467_0_249"/>
          <p:cNvSpPr txBox="1"/>
          <p:nvPr/>
        </p:nvSpPr>
        <p:spPr>
          <a:xfrm>
            <a:off x="413352" y="3682225"/>
            <a:ext cx="2441100" cy="2217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888888"/>
                </a:solidFill>
                <a:latin typeface="Montserrat"/>
                <a:ea typeface="Montserrat"/>
                <a:cs typeface="Montserrat"/>
                <a:sym typeface="Montserrat"/>
              </a:rPr>
              <a:t>PRIORITIZE</a:t>
            </a:r>
            <a:endParaRPr sz="1200" b="1" dirty="0">
              <a:solidFill>
                <a:srgbClr val="888888"/>
              </a:solidFill>
            </a:endParaRPr>
          </a:p>
        </p:txBody>
      </p:sp>
      <p:sp>
        <p:nvSpPr>
          <p:cNvPr id="250" name="Google Shape;250;g164c9d1a467_0_249"/>
          <p:cNvSpPr txBox="1"/>
          <p:nvPr/>
        </p:nvSpPr>
        <p:spPr>
          <a:xfrm>
            <a:off x="411725" y="3907903"/>
            <a:ext cx="2441100" cy="8859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Organized the insight gathered from the convenings and data to prioritize the concerns, needs, and gaps the partnership wants to address and formalized</a:t>
            </a:r>
            <a:r>
              <a:rPr lang="en-US" sz="825" dirty="0">
                <a:latin typeface="Roboto"/>
                <a:ea typeface="Roboto"/>
                <a:cs typeface="Roboto"/>
                <a:sym typeface="Roboto"/>
              </a:rPr>
              <a:t> </a:t>
            </a:r>
            <a:r>
              <a:rPr lang="en-US" sz="825" dirty="0">
                <a:solidFill>
                  <a:srgbClr val="000000"/>
                </a:solidFill>
                <a:latin typeface="Roboto"/>
                <a:ea typeface="Roboto"/>
                <a:cs typeface="Roboto"/>
                <a:sym typeface="Roboto"/>
              </a:rPr>
              <a:t>Needs Assessment</a:t>
            </a:r>
            <a:endParaRPr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latin typeface="Roboto"/>
                <a:ea typeface="Roboto"/>
                <a:cs typeface="Roboto"/>
                <a:sym typeface="Roboto"/>
              </a:rPr>
              <a:t>February</a:t>
            </a:r>
            <a:r>
              <a:rPr lang="en-US" sz="825" dirty="0">
                <a:solidFill>
                  <a:srgbClr val="000000"/>
                </a:solidFill>
                <a:latin typeface="Roboto"/>
                <a:ea typeface="Roboto"/>
                <a:cs typeface="Roboto"/>
                <a:sym typeface="Roboto"/>
              </a:rPr>
              <a:t> 2023 –March 2023</a:t>
            </a:r>
            <a:endParaRPr sz="825" dirty="0">
              <a:solidFill>
                <a:srgbClr val="000000"/>
              </a:solidFill>
              <a:latin typeface="Avenir"/>
              <a:ea typeface="Avenir"/>
              <a:cs typeface="Avenir"/>
              <a:sym typeface="Avenir"/>
            </a:endParaRPr>
          </a:p>
        </p:txBody>
      </p:sp>
      <p:sp>
        <p:nvSpPr>
          <p:cNvPr id="251" name="Google Shape;251;g164c9d1a467_0_249"/>
          <p:cNvSpPr txBox="1"/>
          <p:nvPr/>
        </p:nvSpPr>
        <p:spPr>
          <a:xfrm>
            <a:off x="4475649" y="4869900"/>
            <a:ext cx="2555700" cy="226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PLAN</a:t>
            </a:r>
            <a:endParaRPr sz="1200" b="1" dirty="0">
              <a:solidFill>
                <a:srgbClr val="0D8195"/>
              </a:solidFill>
            </a:endParaRPr>
          </a:p>
        </p:txBody>
      </p:sp>
      <p:sp>
        <p:nvSpPr>
          <p:cNvPr id="252" name="Google Shape;252;g164c9d1a467_0_249"/>
          <p:cNvSpPr txBox="1"/>
          <p:nvPr/>
        </p:nvSpPr>
        <p:spPr>
          <a:xfrm>
            <a:off x="4475650" y="5086851"/>
            <a:ext cx="2610600" cy="5112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Wr</a:t>
            </a:r>
            <a:r>
              <a:rPr lang="en-US" sz="825" dirty="0">
                <a:latin typeface="Roboto"/>
                <a:ea typeface="Roboto"/>
                <a:cs typeface="Roboto"/>
                <a:sym typeface="Roboto"/>
              </a:rPr>
              <a:t>o</a:t>
            </a:r>
            <a:r>
              <a:rPr lang="en-US" sz="825" dirty="0">
                <a:solidFill>
                  <a:srgbClr val="000000"/>
                </a:solidFill>
                <a:latin typeface="Roboto"/>
                <a:ea typeface="Roboto"/>
                <a:cs typeface="Roboto"/>
                <a:sym typeface="Roboto"/>
              </a:rPr>
              <a:t>te the partnership’s three-year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using the Needs Assessment</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solidFill>
                  <a:srgbClr val="000000"/>
                </a:solidFill>
                <a:latin typeface="Roboto"/>
                <a:ea typeface="Roboto"/>
                <a:cs typeface="Roboto"/>
                <a:sym typeface="Roboto"/>
              </a:rPr>
              <a:t>March 2023 – </a:t>
            </a:r>
            <a:r>
              <a:rPr lang="en-US" sz="825" dirty="0">
                <a:latin typeface="Roboto"/>
                <a:ea typeface="Roboto"/>
                <a:cs typeface="Roboto"/>
                <a:sym typeface="Roboto"/>
              </a:rPr>
              <a:t>May</a:t>
            </a:r>
            <a:r>
              <a:rPr lang="en-US" sz="825" dirty="0">
                <a:solidFill>
                  <a:srgbClr val="000000"/>
                </a:solidFill>
                <a:latin typeface="Roboto"/>
                <a:ea typeface="Roboto"/>
                <a:cs typeface="Roboto"/>
                <a:sym typeface="Roboto"/>
              </a:rPr>
              <a:t> 2023 </a:t>
            </a:r>
            <a:endParaRPr sz="825" dirty="0">
              <a:solidFill>
                <a:srgbClr val="000000"/>
              </a:solidFill>
              <a:latin typeface="Avenir"/>
              <a:ea typeface="Avenir"/>
              <a:cs typeface="Avenir"/>
              <a:sym typeface="Avenir"/>
            </a:endParaRPr>
          </a:p>
        </p:txBody>
      </p:sp>
      <p:sp>
        <p:nvSpPr>
          <p:cNvPr id="253" name="Google Shape;253;g164c9d1a467_0_249"/>
          <p:cNvSpPr txBox="1"/>
          <p:nvPr/>
        </p:nvSpPr>
        <p:spPr>
          <a:xfrm>
            <a:off x="505225" y="5792600"/>
            <a:ext cx="2441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APPLY</a:t>
            </a:r>
            <a:endParaRPr sz="1200" b="1" dirty="0">
              <a:solidFill>
                <a:srgbClr val="0D8195"/>
              </a:solidFill>
            </a:endParaRPr>
          </a:p>
        </p:txBody>
      </p:sp>
      <p:sp>
        <p:nvSpPr>
          <p:cNvPr id="254" name="Google Shape;254;g164c9d1a467_0_249"/>
          <p:cNvSpPr txBox="1"/>
          <p:nvPr/>
        </p:nvSpPr>
        <p:spPr>
          <a:xfrm>
            <a:off x="503625" y="6018265"/>
            <a:ext cx="2441100" cy="80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Utilize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to inform the partnership’s Annual Formula Funding Grant Application </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May 2023, May 2024, May 2025</a:t>
            </a:r>
            <a:endParaRPr sz="825" dirty="0">
              <a:solidFill>
                <a:srgbClr val="000000"/>
              </a:solidFill>
              <a:latin typeface="Avenir"/>
              <a:ea typeface="Avenir"/>
              <a:cs typeface="Avenir"/>
              <a:sym typeface="Avenir"/>
            </a:endParaRPr>
          </a:p>
          <a:p>
            <a:pPr marL="0" lvl="0" indent="0" algn="r" rtl="0">
              <a:spcBef>
                <a:spcPts val="750"/>
              </a:spcBef>
              <a:spcAft>
                <a:spcPts val="0"/>
              </a:spcAft>
              <a:buNone/>
            </a:pPr>
            <a:endParaRPr sz="825" dirty="0">
              <a:solidFill>
                <a:srgbClr val="000000"/>
              </a:solidFill>
              <a:latin typeface="Roboto"/>
              <a:ea typeface="Roboto"/>
              <a:cs typeface="Roboto"/>
              <a:sym typeface="Roboto"/>
            </a:endParaRPr>
          </a:p>
        </p:txBody>
      </p:sp>
      <p:sp>
        <p:nvSpPr>
          <p:cNvPr id="255" name="Google Shape;255;g164c9d1a467_0_249"/>
          <p:cNvSpPr txBox="1"/>
          <p:nvPr/>
        </p:nvSpPr>
        <p:spPr>
          <a:xfrm>
            <a:off x="4473057" y="6804600"/>
            <a:ext cx="20820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IMPLEMENT</a:t>
            </a:r>
            <a:endParaRPr sz="1200" b="1" dirty="0">
              <a:solidFill>
                <a:srgbClr val="0D8195"/>
              </a:solidFill>
            </a:endParaRPr>
          </a:p>
        </p:txBody>
      </p:sp>
      <p:sp>
        <p:nvSpPr>
          <p:cNvPr id="256" name="Google Shape;256;g164c9d1a467_0_249"/>
          <p:cNvSpPr txBox="1"/>
          <p:nvPr/>
        </p:nvSpPr>
        <p:spPr>
          <a:xfrm>
            <a:off x="4470000" y="7026200"/>
            <a:ext cx="2331300" cy="6801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Execute the programs and services outlined in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2023 –June 2026</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sp>
        <p:nvSpPr>
          <p:cNvPr id="257" name="Google Shape;257;g164c9d1a467_0_249"/>
          <p:cNvSpPr txBox="1"/>
          <p:nvPr/>
        </p:nvSpPr>
        <p:spPr>
          <a:xfrm>
            <a:off x="962950" y="7761500"/>
            <a:ext cx="19509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MONITOR</a:t>
            </a:r>
            <a:endParaRPr sz="1200" b="1" dirty="0">
              <a:solidFill>
                <a:srgbClr val="0D8195"/>
              </a:solidFill>
            </a:endParaRPr>
          </a:p>
        </p:txBody>
      </p:sp>
      <p:sp>
        <p:nvSpPr>
          <p:cNvPr id="258" name="Google Shape;258;g164c9d1a467_0_249"/>
          <p:cNvSpPr txBox="1"/>
          <p:nvPr/>
        </p:nvSpPr>
        <p:spPr>
          <a:xfrm>
            <a:off x="961650" y="7987165"/>
            <a:ext cx="1950900" cy="764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Track the partnership’s progress on implementing programs to fidelity and on achieving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2023 – June 2026</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sp>
        <p:nvSpPr>
          <p:cNvPr id="259" name="Google Shape;259;g164c9d1a467_0_249" descr="timeline "/>
          <p:cNvSpPr/>
          <p:nvPr/>
        </p:nvSpPr>
        <p:spPr>
          <a:xfrm rot="-5400000" flipH="1">
            <a:off x="1698100" y="6216121"/>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60" name="Google Shape;260;g164c9d1a467_0_249" descr="timeline endpoints"/>
          <p:cNvSpPr/>
          <p:nvPr/>
        </p:nvSpPr>
        <p:spPr>
          <a:xfrm rot="5400000">
            <a:off x="3677586" y="8683925"/>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pic>
        <p:nvPicPr>
          <p:cNvPr id="261" name="Google Shape;261;g164c9d1a467_0_249" descr="Icon&#10;&#10;Description automatically generated"/>
          <p:cNvPicPr preferRelativeResize="0"/>
          <p:nvPr/>
        </p:nvPicPr>
        <p:blipFill rotWithShape="1">
          <a:blip r:embed="rId4">
            <a:alphaModFix/>
          </a:blip>
          <a:srcRect/>
          <a:stretch/>
        </p:blipFill>
        <p:spPr>
          <a:xfrm>
            <a:off x="3312569" y="1807116"/>
            <a:ext cx="768096" cy="768096"/>
          </a:xfrm>
          <a:prstGeom prst="rect">
            <a:avLst/>
          </a:prstGeom>
          <a:noFill/>
          <a:ln>
            <a:noFill/>
          </a:ln>
        </p:spPr>
      </p:pic>
      <p:pic>
        <p:nvPicPr>
          <p:cNvPr id="262" name="Google Shape;262;g164c9d1a467_0_249" descr="Icon&#10;&#10;Description automatically generated"/>
          <p:cNvPicPr preferRelativeResize="0"/>
          <p:nvPr/>
        </p:nvPicPr>
        <p:blipFill rotWithShape="1">
          <a:blip r:embed="rId5">
            <a:alphaModFix/>
          </a:blip>
          <a:srcRect/>
          <a:stretch/>
        </p:blipFill>
        <p:spPr>
          <a:xfrm>
            <a:off x="3316679" y="2818191"/>
            <a:ext cx="768096" cy="768096"/>
          </a:xfrm>
          <a:prstGeom prst="rect">
            <a:avLst/>
          </a:prstGeom>
          <a:noFill/>
          <a:ln>
            <a:noFill/>
          </a:ln>
        </p:spPr>
      </p:pic>
      <p:pic>
        <p:nvPicPr>
          <p:cNvPr id="263" name="Google Shape;263;g164c9d1a467_0_249" descr="Icon&#10;&#10;Description automatically generated"/>
          <p:cNvPicPr preferRelativeResize="0"/>
          <p:nvPr/>
        </p:nvPicPr>
        <p:blipFill rotWithShape="1">
          <a:blip r:embed="rId6">
            <a:alphaModFix/>
          </a:blip>
          <a:srcRect/>
          <a:stretch/>
        </p:blipFill>
        <p:spPr>
          <a:xfrm>
            <a:off x="3313859" y="3829275"/>
            <a:ext cx="768096" cy="768096"/>
          </a:xfrm>
          <a:prstGeom prst="rect">
            <a:avLst/>
          </a:prstGeom>
          <a:noFill/>
          <a:ln>
            <a:noFill/>
          </a:ln>
        </p:spPr>
      </p:pic>
      <p:pic>
        <p:nvPicPr>
          <p:cNvPr id="264" name="Google Shape;264;g164c9d1a467_0_249" descr="Icon&#10;&#10;Description automatically generated"/>
          <p:cNvPicPr preferRelativeResize="0"/>
          <p:nvPr/>
        </p:nvPicPr>
        <p:blipFill>
          <a:blip r:embed="rId7">
            <a:alphaModFix/>
          </a:blip>
          <a:stretch>
            <a:fillRect/>
          </a:stretch>
        </p:blipFill>
        <p:spPr>
          <a:xfrm rot="-5400000">
            <a:off x="3346548" y="4829819"/>
            <a:ext cx="768096" cy="768096"/>
          </a:xfrm>
          <a:prstGeom prst="rect">
            <a:avLst/>
          </a:prstGeom>
          <a:noFill/>
          <a:ln>
            <a:noFill/>
          </a:ln>
        </p:spPr>
      </p:pic>
      <p:pic>
        <p:nvPicPr>
          <p:cNvPr id="265" name="Google Shape;265;g164c9d1a467_0_249" descr="Icon&#10;&#10;Description automatically generated"/>
          <p:cNvPicPr preferRelativeResize="0"/>
          <p:nvPr/>
        </p:nvPicPr>
        <p:blipFill>
          <a:blip r:embed="rId8">
            <a:alphaModFix/>
          </a:blip>
          <a:stretch>
            <a:fillRect/>
          </a:stretch>
        </p:blipFill>
        <p:spPr>
          <a:xfrm>
            <a:off x="3352206" y="5844688"/>
            <a:ext cx="768096" cy="768096"/>
          </a:xfrm>
          <a:prstGeom prst="rect">
            <a:avLst/>
          </a:prstGeom>
          <a:noFill/>
          <a:ln>
            <a:noFill/>
          </a:ln>
        </p:spPr>
      </p:pic>
      <p:pic>
        <p:nvPicPr>
          <p:cNvPr id="266" name="Google Shape;266;g164c9d1a467_0_249" descr="Icon&#10;&#10;Description automatically generated"/>
          <p:cNvPicPr preferRelativeResize="0"/>
          <p:nvPr/>
        </p:nvPicPr>
        <p:blipFill>
          <a:blip r:embed="rId9">
            <a:alphaModFix/>
          </a:blip>
          <a:stretch>
            <a:fillRect/>
          </a:stretch>
        </p:blipFill>
        <p:spPr>
          <a:xfrm>
            <a:off x="3352206" y="6849433"/>
            <a:ext cx="768096" cy="768096"/>
          </a:xfrm>
          <a:prstGeom prst="rect">
            <a:avLst/>
          </a:prstGeom>
          <a:noFill/>
          <a:ln>
            <a:noFill/>
          </a:ln>
        </p:spPr>
      </p:pic>
      <p:pic>
        <p:nvPicPr>
          <p:cNvPr id="267" name="Google Shape;267;g164c9d1a467_0_249" descr="Icon&#10;&#10;Description automatically generated"/>
          <p:cNvPicPr preferRelativeResize="0"/>
          <p:nvPr/>
        </p:nvPicPr>
        <p:blipFill>
          <a:blip r:embed="rId10">
            <a:alphaModFix/>
          </a:blip>
          <a:stretch>
            <a:fillRect/>
          </a:stretch>
        </p:blipFill>
        <p:spPr>
          <a:xfrm>
            <a:off x="3335913" y="7854178"/>
            <a:ext cx="768096" cy="768096"/>
          </a:xfrm>
          <a:prstGeom prst="rect">
            <a:avLst/>
          </a:prstGeom>
          <a:noFill/>
          <a:ln>
            <a:noFill/>
          </a:ln>
        </p:spPr>
      </p:pic>
      <p:cxnSp>
        <p:nvCxnSpPr>
          <p:cNvPr id="268" name="Google Shape;268;g164c9d1a467_0_249"/>
          <p:cNvCxnSpPr>
            <a:cxnSpLocks/>
          </p:cNvCxnSpPr>
          <p:nvPr/>
        </p:nvCxnSpPr>
        <p:spPr>
          <a:xfrm rot="5400000">
            <a:off x="3084143" y="212914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69" name="Google Shape;269;g164c9d1a467_0_249"/>
          <p:cNvCxnSpPr>
            <a:cxnSpLocks/>
          </p:cNvCxnSpPr>
          <p:nvPr/>
        </p:nvCxnSpPr>
        <p:spPr>
          <a:xfrm rot="16200000">
            <a:off x="4258224" y="3129389"/>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0" name="Google Shape;270;g164c9d1a467_0_249"/>
          <p:cNvCxnSpPr>
            <a:cxnSpLocks/>
          </p:cNvCxnSpPr>
          <p:nvPr/>
        </p:nvCxnSpPr>
        <p:spPr>
          <a:xfrm rot="5400000">
            <a:off x="3084143" y="4140828"/>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1" name="Google Shape;271;g164c9d1a467_0_249"/>
          <p:cNvCxnSpPr>
            <a:cxnSpLocks/>
          </p:cNvCxnSpPr>
          <p:nvPr/>
        </p:nvCxnSpPr>
        <p:spPr>
          <a:xfrm rot="16200000">
            <a:off x="4295159" y="513796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2" name="Google Shape;272;g164c9d1a467_0_249"/>
          <p:cNvCxnSpPr>
            <a:cxnSpLocks/>
          </p:cNvCxnSpPr>
          <p:nvPr/>
        </p:nvCxnSpPr>
        <p:spPr>
          <a:xfrm rot="5400000">
            <a:off x="3136854" y="6174902"/>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3" name="Google Shape;273;g164c9d1a467_0_249"/>
          <p:cNvCxnSpPr>
            <a:cxnSpLocks/>
          </p:cNvCxnSpPr>
          <p:nvPr/>
        </p:nvCxnSpPr>
        <p:spPr>
          <a:xfrm rot="16200000">
            <a:off x="4295159" y="7179540"/>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4" name="Google Shape;274;g164c9d1a467_0_249"/>
          <p:cNvCxnSpPr>
            <a:cxnSpLocks/>
          </p:cNvCxnSpPr>
          <p:nvPr/>
        </p:nvCxnSpPr>
        <p:spPr>
          <a:xfrm rot="5400000">
            <a:off x="3136854" y="8199377"/>
            <a:ext cx="0" cy="151800"/>
          </a:xfrm>
          <a:prstGeom prst="straightConnector1">
            <a:avLst/>
          </a:prstGeom>
          <a:noFill/>
          <a:ln w="28575" cap="flat" cmpd="sng">
            <a:solidFill>
              <a:srgbClr val="E7E6E6"/>
            </a:solidFill>
            <a:prstDash val="solid"/>
            <a:miter lim="800000"/>
            <a:headEnd type="none" w="sm" len="sm"/>
            <a:tailEnd type="none" w="sm" len="sm"/>
          </a:ln>
        </p:spPr>
      </p:cxnSp>
      <p:sp>
        <p:nvSpPr>
          <p:cNvPr id="275" name="Google Shape;275;g164c9d1a467_0_249"/>
          <p:cNvSpPr/>
          <p:nvPr/>
        </p:nvSpPr>
        <p:spPr>
          <a:xfrm>
            <a:off x="3015563" y="552450"/>
            <a:ext cx="1318500" cy="800100"/>
          </a:xfrm>
          <a:prstGeom prst="rect">
            <a:avLst/>
          </a:prstGeom>
          <a:solidFill>
            <a:srgbClr val="D2EC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g164c9d1a467_0_249"/>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Strategic Plan Process</a:t>
            </a:r>
            <a:endParaRPr sz="2400" b="1" dirty="0">
              <a:solidFill>
                <a:srgbClr val="029DB6"/>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1" name="Google Shape;281;g164c9d1a467_0_82"/>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dirty="0"/>
          </a:p>
        </p:txBody>
      </p:sp>
      <p:sp>
        <p:nvSpPr>
          <p:cNvPr id="282" name="Google Shape;282;g164c9d1a467_0_82"/>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Needs: </a:t>
            </a:r>
            <a:r>
              <a:rPr lang="en-US" sz="2400" dirty="0">
                <a:solidFill>
                  <a:srgbClr val="029DB6"/>
                </a:solidFill>
                <a:latin typeface="Montserrat"/>
                <a:ea typeface="Montserrat"/>
                <a:cs typeface="Montserrat"/>
                <a:sym typeface="Montserrat"/>
              </a:rPr>
              <a:t>Summary</a:t>
            </a:r>
            <a:endParaRPr dirty="0">
              <a:latin typeface="Montserrat"/>
              <a:ea typeface="Montserrat"/>
              <a:cs typeface="Montserrat"/>
              <a:sym typeface="Montserrat"/>
            </a:endParaRPr>
          </a:p>
        </p:txBody>
      </p:sp>
      <p:sp>
        <p:nvSpPr>
          <p:cNvPr id="283" name="Google Shape;283;g164c9d1a467_0_82"/>
          <p:cNvSpPr/>
          <p:nvPr/>
        </p:nvSpPr>
        <p:spPr>
          <a:xfrm>
            <a:off x="503040" y="1447800"/>
            <a:ext cx="6309120" cy="7721600"/>
          </a:xfrm>
          <a:prstGeom prst="rect">
            <a:avLst/>
          </a:prstGeom>
          <a:noFill/>
          <a:ln>
            <a:noFill/>
          </a:ln>
        </p:spPr>
        <p:txBody>
          <a:bodyPr spcFirstLastPara="1" wrap="square" lIns="91425" tIns="45700" rIns="91425" bIns="45700" anchor="t" anchorCtr="0">
            <a:noAutofit/>
          </a:bodyPr>
          <a:lstStyle/>
          <a:p>
            <a:pPr marL="0" lvl="0" indent="0" algn="l" rtl="0">
              <a:lnSpc>
                <a:spcPct val="114000"/>
              </a:lnSpc>
              <a:spcBef>
                <a:spcPts val="0"/>
              </a:spcBef>
              <a:spcAft>
                <a:spcPts val="0"/>
              </a:spcAft>
              <a:buNone/>
            </a:pPr>
            <a:r>
              <a:rPr lang="en-US" sz="1600" dirty="0">
                <a:solidFill>
                  <a:schemeClr val="dk1"/>
                </a:solidFill>
                <a:latin typeface="Roboto"/>
                <a:ea typeface="Roboto"/>
                <a:cs typeface="Roboto"/>
                <a:sym typeface="Roboto"/>
              </a:rPr>
              <a:t>Through a series of community convenings, a needs assessment, and an asset mapping process, the following needs were prioritized for Edgefield County. </a:t>
            </a:r>
          </a:p>
          <a:p>
            <a:pPr marL="0" lvl="0" indent="0" algn="l" rtl="0">
              <a:lnSpc>
                <a:spcPct val="114000"/>
              </a:lnSpc>
              <a:spcBef>
                <a:spcPts val="0"/>
              </a:spcBef>
              <a:spcAft>
                <a:spcPts val="0"/>
              </a:spcAft>
              <a:buNone/>
            </a:pP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1. Increase Community Awareness of Available Resources</a:t>
            </a:r>
            <a:endParaRPr dirty="0"/>
          </a:p>
          <a:p>
            <a:pPr lvl="5"/>
            <a:r>
              <a:rPr lang="en-US" sz="1200" dirty="0">
                <a:solidFill>
                  <a:schemeClr val="dk1"/>
                </a:solidFill>
                <a:latin typeface="Montserrat"/>
                <a:ea typeface="Montserrat"/>
                <a:cs typeface="Montserrat"/>
                <a:sym typeface="Montserrat"/>
              </a:rPr>
              <a:t>35% of parents and 36% of community partners state that resources in our community are hard to locate, cannot locate, or are unsure of how to locate.</a:t>
            </a:r>
          </a:p>
          <a:p>
            <a:pPr marL="0" marR="0" lvl="0" indent="0" algn="l" rtl="0">
              <a:spcBef>
                <a:spcPts val="0"/>
              </a:spcBef>
              <a:spcAft>
                <a:spcPts val="0"/>
              </a:spcAft>
              <a:buNone/>
            </a:pPr>
            <a:endParaRPr lang="en-US" sz="1600" dirty="0">
              <a:solidFill>
                <a:schemeClr val="dk1"/>
              </a:solidFill>
              <a:latin typeface="Montserrat"/>
              <a:ea typeface="Montserrat"/>
              <a:cs typeface="Montserrat"/>
              <a:sym typeface="Montserrat"/>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2. Provide More Opportunities for Parent Education</a:t>
            </a:r>
            <a:endParaRPr dirty="0"/>
          </a:p>
          <a:p>
            <a:pPr>
              <a:lnSpc>
                <a:spcPct val="114000"/>
              </a:lnSpc>
            </a:pPr>
            <a:r>
              <a:rPr lang="en-US" sz="1200" dirty="0">
                <a:solidFill>
                  <a:schemeClr val="dk1"/>
                </a:solidFill>
                <a:latin typeface="Montserrat"/>
                <a:ea typeface="Montserrat"/>
                <a:cs typeface="Montserrat"/>
                <a:sym typeface="Montserrat"/>
              </a:rPr>
              <a:t>84% of community partners state that parents needing parenting skills are one of the top 3 reasons why children are not ready for school.</a:t>
            </a: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3. Assist Childcare Centers with Quality Training and Improvements and Provide Assistance for Families to Afford Quality Child Care</a:t>
            </a:r>
            <a:endParaRPr lang="en-US" sz="1600" dirty="0"/>
          </a:p>
          <a:p>
            <a:pPr>
              <a:lnSpc>
                <a:spcPct val="114000"/>
              </a:lnSpc>
            </a:pPr>
            <a:r>
              <a:rPr lang="en-US" sz="1200" dirty="0">
                <a:solidFill>
                  <a:schemeClr val="dk1"/>
                </a:solidFill>
                <a:latin typeface="Montserrat"/>
                <a:ea typeface="Montserrat"/>
                <a:cs typeface="Montserrat"/>
                <a:sym typeface="Montserrat"/>
              </a:rPr>
              <a:t>The three licensed child care centers (apart from Early Head Start/Head Start) in Edgefield County are either still pending an ABC rating, or are rated as a C level.</a:t>
            </a:r>
          </a:p>
          <a:p>
            <a:pPr>
              <a:lnSpc>
                <a:spcPct val="114000"/>
              </a:lnSpc>
            </a:pPr>
            <a:r>
              <a:rPr lang="en-US" sz="1200" dirty="0">
                <a:latin typeface="Montserrat" panose="00000500000000000000" pitchFamily="2" charset="0"/>
                <a:ea typeface="Roboto" panose="02000000000000000000" pitchFamily="2" charset="0"/>
                <a:cs typeface="Roboto" panose="02000000000000000000" pitchFamily="2" charset="0"/>
              </a:rPr>
              <a:t>57% of parents responded they would like affordable quality child care to be a priority for Edgefield County First Steps.</a:t>
            </a:r>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4. Provide Tutoring to Children Identified With Needing Extra Support to Master Age/Grade Level Skills</a:t>
            </a:r>
            <a:endParaRPr sz="1600" dirty="0"/>
          </a:p>
          <a:p>
            <a:pPr>
              <a:lnSpc>
                <a:spcPct val="114000"/>
              </a:lnSpc>
            </a:pPr>
            <a:r>
              <a:rPr lang="en-US" sz="1200" dirty="0">
                <a:solidFill>
                  <a:schemeClr val="dk1"/>
                </a:solidFill>
                <a:latin typeface="Montserrat"/>
                <a:ea typeface="Montserrat"/>
                <a:cs typeface="Montserrat"/>
                <a:sym typeface="Montserrat"/>
              </a:rPr>
              <a:t>Only 30% of Edgefield County Kindergarteners demonstrate readiness on the most recent SC Kindergarten Readiness Assessment.</a:t>
            </a:r>
          </a:p>
          <a:p>
            <a:pPr>
              <a:lnSpc>
                <a:spcPct val="114000"/>
              </a:lnSpc>
            </a:pPr>
            <a:r>
              <a:rPr lang="en-US" sz="1200" dirty="0">
                <a:solidFill>
                  <a:schemeClr val="dk1"/>
                </a:solidFill>
                <a:latin typeface="Montserrat"/>
                <a:ea typeface="Montserrat"/>
                <a:cs typeface="Montserrat"/>
                <a:sym typeface="Montserrat"/>
              </a:rPr>
              <a:t>64% of parents and 55% of community partners state that they would like tutoring programs for young children to be priority for Edgefield County First Steps</a:t>
            </a:r>
          </a:p>
          <a:p>
            <a:pPr marL="0" marR="0" lvl="0" indent="0" algn="l" rtl="0">
              <a:lnSpc>
                <a:spcPct val="114000"/>
              </a:lnSpc>
              <a:spcBef>
                <a:spcPts val="0"/>
              </a:spcBef>
              <a:spcAft>
                <a:spcPts val="0"/>
              </a:spcAft>
              <a:buNone/>
            </a:pPr>
            <a:endParaRPr dirty="0"/>
          </a:p>
          <a:p>
            <a:pPr marL="0" lvl="0" indent="0" algn="l" rtl="0">
              <a:lnSpc>
                <a:spcPct val="114000"/>
              </a:lnSpc>
              <a:spcBef>
                <a:spcPts val="0"/>
              </a:spcBef>
              <a:spcAft>
                <a:spcPts val="0"/>
              </a:spcAft>
              <a:buNone/>
            </a:pPr>
            <a:endParaRPr lang="en-US" sz="1600" dirty="0">
              <a:solidFill>
                <a:schemeClr val="dk1"/>
              </a:solidFill>
              <a:latin typeface="Roboto"/>
              <a:ea typeface="Roboto"/>
              <a:cs typeface="Roboto"/>
              <a:sym typeface="Roboto"/>
            </a:endParaRPr>
          </a:p>
          <a:p>
            <a:pPr marL="0" lvl="0" indent="0" algn="l" rtl="0">
              <a:lnSpc>
                <a:spcPct val="114000"/>
              </a:lnSpc>
              <a:spcBef>
                <a:spcPts val="0"/>
              </a:spcBef>
              <a:spcAft>
                <a:spcPts val="0"/>
              </a:spcAft>
              <a:buNone/>
            </a:pPr>
            <a:r>
              <a:rPr lang="en-US" sz="1600" dirty="0">
                <a:solidFill>
                  <a:schemeClr val="dk1"/>
                </a:solidFill>
                <a:latin typeface="Roboto"/>
                <a:ea typeface="Roboto"/>
                <a:cs typeface="Roboto"/>
                <a:sym typeface="Roboto"/>
              </a:rPr>
              <a:t>See our full needs assessment here:  </a:t>
            </a:r>
            <a:r>
              <a:rPr lang="en-US" sz="1600" dirty="0">
                <a:solidFill>
                  <a:schemeClr val="dk1"/>
                </a:solidFill>
                <a:latin typeface="Roboto"/>
                <a:ea typeface="Roboto"/>
                <a:cs typeface="Roboto"/>
                <a:sym typeface="Roboto"/>
                <a:hlinkClick r:id="rId4"/>
              </a:rPr>
              <a:t>www.edgefieldfirststeps.org</a:t>
            </a:r>
            <a:endParaRPr lang="en-US" sz="1600" dirty="0">
              <a:solidFill>
                <a:schemeClr val="dk1"/>
              </a:solidFill>
              <a:latin typeface="Roboto"/>
              <a:ea typeface="Roboto"/>
              <a:cs typeface="Roboto"/>
              <a:sym typeface="Roboto"/>
            </a:endParaRPr>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sz="1600" dirty="0">
              <a:solidFill>
                <a:srgbClr val="000000"/>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sp>
        <p:nvSpPr>
          <p:cNvPr id="295" name="Google Shape;295;p1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dirty="0"/>
          </a:p>
        </p:txBody>
      </p:sp>
      <p:sp>
        <p:nvSpPr>
          <p:cNvPr id="296" name="Google Shape;296;p17"/>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Objectives</a:t>
            </a:r>
            <a:endParaRPr b="1" dirty="0"/>
          </a:p>
        </p:txBody>
      </p:sp>
      <p:sp>
        <p:nvSpPr>
          <p:cNvPr id="297" name="Google Shape;297;p17"/>
          <p:cNvSpPr/>
          <p:nvPr/>
        </p:nvSpPr>
        <p:spPr>
          <a:xfrm>
            <a:off x="518160" y="1632170"/>
            <a:ext cx="6400800" cy="6688586"/>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r>
              <a:rPr lang="en-US" sz="2000" b="1" dirty="0">
                <a:solidFill>
                  <a:srgbClr val="029DB6"/>
                </a:solidFill>
                <a:latin typeface="Roboto"/>
                <a:ea typeface="Roboto"/>
                <a:cs typeface="Roboto"/>
                <a:sym typeface="Roboto"/>
              </a:rPr>
              <a:t>1. Increase community awareness about programs, services, and resources offered not only by Edgefield County First Steps, but other community partners as well</a:t>
            </a:r>
            <a:endParaRPr sz="2000" dirty="0"/>
          </a:p>
          <a:p>
            <a:pPr marL="0" marR="0" lvl="0" indent="0" algn="l" rtl="0">
              <a:lnSpc>
                <a:spcPct val="114000"/>
              </a:lnSpc>
              <a:spcBef>
                <a:spcPts val="0"/>
              </a:spcBef>
              <a:spcAft>
                <a:spcPts val="0"/>
              </a:spcAft>
              <a:buNone/>
            </a:pPr>
            <a:endParaRPr lang="en-US" sz="20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sz="20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2000" b="1" dirty="0">
                <a:solidFill>
                  <a:srgbClr val="029DB6"/>
                </a:solidFill>
                <a:latin typeface="Roboto"/>
                <a:ea typeface="Roboto"/>
                <a:cs typeface="Roboto"/>
                <a:sym typeface="Roboto"/>
              </a:rPr>
              <a:t>2. Ensure that high quality programs will be accessible, equitable, and affordable for Edgefield County families</a:t>
            </a:r>
          </a:p>
          <a:p>
            <a:pPr marL="0" marR="0" lvl="0" indent="0" algn="l" rtl="0">
              <a:lnSpc>
                <a:spcPct val="114000"/>
              </a:lnSpc>
              <a:spcBef>
                <a:spcPts val="0"/>
              </a:spcBef>
              <a:spcAft>
                <a:spcPts val="0"/>
              </a:spcAft>
              <a:buNone/>
            </a:pPr>
            <a:endParaRPr sz="2000" dirty="0"/>
          </a:p>
          <a:p>
            <a:pPr marL="0" marR="0" lvl="0" indent="0" algn="l" rtl="0">
              <a:lnSpc>
                <a:spcPct val="114000"/>
              </a:lnSpc>
              <a:spcBef>
                <a:spcPts val="0"/>
              </a:spcBef>
              <a:spcAft>
                <a:spcPts val="0"/>
              </a:spcAft>
              <a:buNone/>
            </a:pPr>
            <a:endParaRPr sz="20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2000" b="1" dirty="0">
                <a:solidFill>
                  <a:srgbClr val="029DB6"/>
                </a:solidFill>
                <a:latin typeface="Roboto"/>
                <a:ea typeface="Roboto"/>
                <a:cs typeface="Roboto"/>
                <a:sym typeface="Roboto"/>
              </a:rPr>
              <a:t>3. Provide education and support for families as their child’s first and most important teacher</a:t>
            </a:r>
            <a:endParaRPr sz="2000" dirty="0"/>
          </a:p>
          <a:p>
            <a:pPr marL="342900" marR="0" lvl="0" indent="-241300" algn="l" rtl="0">
              <a:lnSpc>
                <a:spcPct val="114000"/>
              </a:lnSpc>
              <a:spcBef>
                <a:spcPts val="0"/>
              </a:spcBef>
              <a:spcAft>
                <a:spcPts val="0"/>
              </a:spcAft>
              <a:buClr>
                <a:schemeClr val="dk1"/>
              </a:buClr>
              <a:buSzPts val="1600"/>
              <a:buFont typeface="Roboto"/>
              <a:buNone/>
            </a:pPr>
            <a:endParaRPr lang="en-US" sz="2000" b="1" dirty="0">
              <a:solidFill>
                <a:srgbClr val="029DB6"/>
              </a:solidFill>
              <a:latin typeface="Roboto"/>
              <a:ea typeface="Roboto"/>
              <a:cs typeface="Roboto"/>
              <a:sym typeface="Roboto"/>
            </a:endParaRPr>
          </a:p>
          <a:p>
            <a:pPr marL="342900" marR="0" lvl="0" indent="-241300" algn="l" rtl="0">
              <a:lnSpc>
                <a:spcPct val="114000"/>
              </a:lnSpc>
              <a:spcBef>
                <a:spcPts val="0"/>
              </a:spcBef>
              <a:spcAft>
                <a:spcPts val="0"/>
              </a:spcAft>
              <a:buClr>
                <a:schemeClr val="dk1"/>
              </a:buClr>
              <a:buSzPts val="1600"/>
              <a:buFont typeface="Roboto"/>
              <a:buNone/>
            </a:pPr>
            <a:endParaRPr sz="20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2000" b="1" dirty="0">
                <a:solidFill>
                  <a:srgbClr val="029DB6"/>
                </a:solidFill>
                <a:latin typeface="Roboto"/>
                <a:ea typeface="Roboto"/>
                <a:cs typeface="Roboto"/>
                <a:sym typeface="Roboto"/>
              </a:rPr>
              <a:t>4. Provide tutoring and support for children to master age-appropriate and/or grade level skills</a:t>
            </a:r>
            <a:endParaRPr sz="2000" dirty="0"/>
          </a:p>
          <a:p>
            <a:pPr marL="342900" marR="0" lvl="0" indent="-241300" algn="l" rtl="0">
              <a:lnSpc>
                <a:spcPct val="114000"/>
              </a:lnSpc>
              <a:spcBef>
                <a:spcPts val="0"/>
              </a:spcBef>
              <a:spcAft>
                <a:spcPts val="0"/>
              </a:spcAft>
              <a:buClr>
                <a:schemeClr val="dk1"/>
              </a:buClr>
              <a:buSzPts val="1600"/>
              <a:buFont typeface="Roboto"/>
              <a:buNone/>
            </a:pPr>
            <a:endParaRPr sz="20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sz="1600" dirty="0">
              <a:solidFill>
                <a:schemeClr val="dk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5"/>
        <p:cNvGrpSpPr/>
        <p:nvPr/>
      </p:nvGrpSpPr>
      <p:grpSpPr>
        <a:xfrm>
          <a:off x="0" y="0"/>
          <a:ext cx="0" cy="0"/>
          <a:chOff x="0" y="0"/>
          <a:chExt cx="0" cy="0"/>
        </a:xfrm>
      </p:grpSpPr>
      <p:sp>
        <p:nvSpPr>
          <p:cNvPr id="316" name="Google Shape;316;p2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dirty="0"/>
          </a:p>
        </p:txBody>
      </p:sp>
      <p:sp>
        <p:nvSpPr>
          <p:cNvPr id="317" name="Google Shape;317;p20"/>
          <p:cNvSpPr txBox="1"/>
          <p:nvPr/>
        </p:nvSpPr>
        <p:spPr>
          <a:xfrm>
            <a:off x="190500" y="101600"/>
            <a:ext cx="694690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000" b="1" dirty="0">
                <a:solidFill>
                  <a:srgbClr val="029DB6"/>
                </a:solidFill>
                <a:latin typeface="Montserrat"/>
                <a:ea typeface="Montserrat"/>
                <a:cs typeface="Montserrat"/>
                <a:sym typeface="Montserrat"/>
              </a:rPr>
              <a:t>Objective One:</a:t>
            </a:r>
            <a:r>
              <a:rPr lang="en-US" sz="2000" b="1" dirty="0">
                <a:solidFill>
                  <a:srgbClr val="029DB6"/>
                </a:solidFill>
                <a:latin typeface="Roboto"/>
                <a:ea typeface="Roboto"/>
                <a:cs typeface="Roboto"/>
                <a:sym typeface="Roboto"/>
              </a:rPr>
              <a:t> Increase Community Awareness About Programs, Services, and Resources Offered by Edgefield County First Steps and Other Community Partners</a:t>
            </a:r>
            <a:r>
              <a:rPr lang="en-US" sz="2000" b="1" dirty="0">
                <a:solidFill>
                  <a:srgbClr val="029DB6"/>
                </a:solidFill>
                <a:latin typeface="Montserrat"/>
                <a:ea typeface="Montserrat"/>
                <a:cs typeface="Montserrat"/>
                <a:sym typeface="Montserrat"/>
              </a:rPr>
              <a:t> </a:t>
            </a:r>
            <a:endParaRPr lang="en-US" sz="2000" dirty="0">
              <a:latin typeface="Montserrat"/>
              <a:ea typeface="Montserrat"/>
              <a:cs typeface="Montserrat"/>
              <a:sym typeface="Montserrat"/>
            </a:endParaRPr>
          </a:p>
        </p:txBody>
      </p:sp>
      <p:sp>
        <p:nvSpPr>
          <p:cNvPr id="318" name="Google Shape;318;p20"/>
          <p:cNvSpPr/>
          <p:nvPr/>
        </p:nvSpPr>
        <p:spPr>
          <a:xfrm>
            <a:off x="190500" y="1409700"/>
            <a:ext cx="6845300" cy="8794547"/>
          </a:xfrm>
          <a:prstGeom prst="rect">
            <a:avLst/>
          </a:prstGeom>
          <a:noFill/>
          <a:ln>
            <a:noFill/>
          </a:ln>
        </p:spPr>
        <p:txBody>
          <a:bodyPr spcFirstLastPara="1" wrap="square" lIns="91425" tIns="45700" rIns="91425" bIns="45700" anchor="t" anchorCtr="0">
            <a:spAutoFit/>
          </a:bodyPr>
          <a:lstStyle/>
          <a:p>
            <a:pPr>
              <a:lnSpc>
                <a:spcPct val="114000"/>
              </a:lnSpc>
            </a:pPr>
            <a:r>
              <a:rPr lang="en-US" sz="1600" b="1" dirty="0">
                <a:solidFill>
                  <a:srgbClr val="029DB6"/>
                </a:solidFill>
              </a:rPr>
              <a:t>STRATEGY 1.1</a:t>
            </a:r>
          </a:p>
          <a:p>
            <a:pPr>
              <a:lnSpc>
                <a:spcPct val="114000"/>
              </a:lnSpc>
            </a:pPr>
            <a:r>
              <a:rPr lang="en-US" sz="1600" dirty="0"/>
              <a:t>Increase presence at community events and local meetings</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We will participate in at least 4 community events yearly, to include parent education for local elementary schools, Early Head Start, Head Start, and local child care centers.</a:t>
            </a:r>
          </a:p>
          <a:p>
            <a:pPr marL="800100" lvl="1" indent="-342900">
              <a:lnSpc>
                <a:spcPct val="114000"/>
              </a:lnSpc>
              <a:buFont typeface="+mj-lt"/>
              <a:buAutoNum type="arabicPeriod"/>
            </a:pPr>
            <a:r>
              <a:rPr lang="en-US" sz="1600" dirty="0"/>
              <a:t>Partnership staff will attend at least 6 local interagency and community meetings yearly.</a:t>
            </a: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partner with the local community organizations and groups that host meetings and/or events that reach children and families in the county.</a:t>
            </a:r>
          </a:p>
          <a:p>
            <a:pPr marL="0" marR="0" lvl="0" indent="0" algn="l" rtl="0">
              <a:lnSpc>
                <a:spcPct val="114000"/>
              </a:lnSpc>
              <a:spcBef>
                <a:spcPts val="0"/>
              </a:spcBef>
              <a:spcAft>
                <a:spcPts val="0"/>
              </a:spcAft>
              <a:buNone/>
            </a:pP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1.2</a:t>
            </a:r>
            <a:endParaRPr dirty="0"/>
          </a:p>
          <a:p>
            <a:pPr>
              <a:lnSpc>
                <a:spcPct val="114000"/>
              </a:lnSpc>
            </a:pPr>
            <a:r>
              <a:rPr lang="en-US" sz="1600" dirty="0"/>
              <a:t>Increase use of local signage, brochure distribution, and both social and print media</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There will be three unique posts on our Facebook page weekly.</a:t>
            </a:r>
          </a:p>
          <a:p>
            <a:pPr marL="800100" lvl="1" indent="-342900">
              <a:lnSpc>
                <a:spcPct val="114000"/>
              </a:lnSpc>
              <a:buFont typeface="+mj-lt"/>
              <a:buAutoNum type="arabicPeriod"/>
            </a:pPr>
            <a:r>
              <a:rPr lang="en-US" sz="1600" dirty="0"/>
              <a:t>There will be an article in our local newspaper three times yearly.</a:t>
            </a:r>
          </a:p>
          <a:p>
            <a:pPr marL="800100" lvl="1" indent="-342900">
              <a:lnSpc>
                <a:spcPct val="114000"/>
              </a:lnSpc>
              <a:buFont typeface="+mj-lt"/>
              <a:buAutoNum type="arabicPeriod"/>
            </a:pPr>
            <a:r>
              <a:rPr lang="en-US" sz="1600" dirty="0"/>
              <a:t>Brochures and signage will be placed in at least 12 locations throughout the county.</a:t>
            </a: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partner with local agencies and businesses to acquire space for brochures and signage.</a:t>
            </a:r>
          </a:p>
          <a:p>
            <a:pPr marL="742950" marR="0" lvl="1" indent="-184150" algn="l" rtl="0">
              <a:lnSpc>
                <a:spcPct val="114000"/>
              </a:lnSpc>
              <a:spcBef>
                <a:spcPts val="0"/>
              </a:spcBef>
              <a:spcAft>
                <a:spcPts val="0"/>
              </a:spcAft>
              <a:buClr>
                <a:schemeClr val="dk1"/>
              </a:buClr>
              <a:buSzPts val="1600"/>
              <a:buFont typeface="Arial"/>
              <a:buNone/>
            </a:pPr>
            <a:endParaRPr sz="1600" b="0" i="0" u="none" strike="noStrike" cap="none" dirty="0">
              <a:solidFill>
                <a:schemeClr val="dk1"/>
              </a:solidFill>
              <a:latin typeface="Roboto"/>
              <a:ea typeface="Roboto"/>
              <a:cs typeface="Roboto"/>
              <a:sym typeface="Roboto"/>
            </a:endParaRP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5"/>
        <p:cNvGrpSpPr/>
        <p:nvPr/>
      </p:nvGrpSpPr>
      <p:grpSpPr>
        <a:xfrm>
          <a:off x="0" y="0"/>
          <a:ext cx="0" cy="0"/>
          <a:chOff x="0" y="0"/>
          <a:chExt cx="0" cy="0"/>
        </a:xfrm>
      </p:grpSpPr>
      <p:sp>
        <p:nvSpPr>
          <p:cNvPr id="316" name="Google Shape;316;p2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dirty="0"/>
          </a:p>
        </p:txBody>
      </p:sp>
      <p:sp>
        <p:nvSpPr>
          <p:cNvPr id="317" name="Google Shape;317;p20"/>
          <p:cNvSpPr txBox="1"/>
          <p:nvPr/>
        </p:nvSpPr>
        <p:spPr>
          <a:xfrm>
            <a:off x="190500" y="191132"/>
            <a:ext cx="6911975" cy="120028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000" b="1" dirty="0">
                <a:solidFill>
                  <a:srgbClr val="029DB6"/>
                </a:solidFill>
                <a:latin typeface="Montserrat"/>
                <a:ea typeface="Montserrat"/>
                <a:cs typeface="Montserrat"/>
                <a:sym typeface="Montserrat"/>
              </a:rPr>
              <a:t>Objective One:</a:t>
            </a:r>
            <a:r>
              <a:rPr lang="en-US" sz="2000" b="1" dirty="0">
                <a:solidFill>
                  <a:srgbClr val="029DB6"/>
                </a:solidFill>
                <a:latin typeface="Roboto"/>
                <a:ea typeface="Roboto"/>
                <a:cs typeface="Roboto"/>
                <a:sym typeface="Roboto"/>
              </a:rPr>
              <a:t> Increase Community Awareness About Programs, Services, and Resources Offered by Edgefield County First Steps and Other Community Partners</a:t>
            </a:r>
            <a:r>
              <a:rPr lang="en-US" sz="2000" b="1" dirty="0">
                <a:solidFill>
                  <a:srgbClr val="029DB6"/>
                </a:solidFill>
                <a:latin typeface="Montserrat"/>
                <a:ea typeface="Montserrat"/>
                <a:cs typeface="Montserrat"/>
                <a:sym typeface="Montserrat"/>
              </a:rPr>
              <a:t> (cont.)</a:t>
            </a:r>
            <a:endParaRPr lang="en-US" sz="2000" dirty="0">
              <a:latin typeface="Montserrat"/>
              <a:ea typeface="Montserrat"/>
              <a:cs typeface="Montserrat"/>
              <a:sym typeface="Montserrat"/>
            </a:endParaRPr>
          </a:p>
        </p:txBody>
      </p:sp>
      <p:sp>
        <p:nvSpPr>
          <p:cNvPr id="318" name="Google Shape;318;p20"/>
          <p:cNvSpPr/>
          <p:nvPr/>
        </p:nvSpPr>
        <p:spPr>
          <a:xfrm>
            <a:off x="212725" y="1368089"/>
            <a:ext cx="6889750" cy="8233111"/>
          </a:xfrm>
          <a:prstGeom prst="rect">
            <a:avLst/>
          </a:prstGeom>
          <a:noFill/>
          <a:ln>
            <a:noFill/>
          </a:ln>
        </p:spPr>
        <p:txBody>
          <a:bodyPr spcFirstLastPara="1" wrap="square" lIns="91425" tIns="45700" rIns="91425" bIns="45700" anchor="t" anchorCtr="0">
            <a:spAutoFit/>
          </a:bodyPr>
          <a:lstStyle/>
          <a:p>
            <a:pPr>
              <a:lnSpc>
                <a:spcPct val="114000"/>
              </a:lnSpc>
            </a:pPr>
            <a:r>
              <a:rPr lang="en-US" sz="1600" b="1" dirty="0">
                <a:solidFill>
                  <a:srgbClr val="029DB6"/>
                </a:solidFill>
              </a:rPr>
              <a:t>STRATEGY 1.3</a:t>
            </a:r>
          </a:p>
          <a:p>
            <a:pPr>
              <a:lnSpc>
                <a:spcPct val="114000"/>
              </a:lnSpc>
            </a:pPr>
            <a:r>
              <a:rPr lang="en-US" sz="1600" dirty="0">
                <a:solidFill>
                  <a:schemeClr val="tx1"/>
                </a:solidFill>
              </a:rPr>
              <a:t>Imagination Library</a:t>
            </a:r>
          </a:p>
          <a:p>
            <a:pPr>
              <a:lnSpc>
                <a:spcPct val="114000"/>
              </a:lnSpc>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By FY 26, we will increase our enrollment in the Dolly Parton’s Imagination Library program by 10%. When receiving enrollment forms by mail from families that we do not serve in other programs, we will send additional information to them to ascertain if they can benefit from any of our other programs.</a:t>
            </a: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provide enrollment forms for our community providers who serve families with young children (Edgefield County Health Department, Edgefield County Department of Social Services, and Early Head Start) so they can assist us with enrolling more children.</a:t>
            </a: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mj-lt"/>
                <a:ea typeface="Roboto"/>
                <a:cs typeface="Roboto"/>
                <a:sym typeface="Roboto"/>
              </a:rPr>
              <a:t>STRATEGY 1.4</a:t>
            </a:r>
            <a:endParaRPr dirty="0">
              <a:latin typeface="+mj-lt"/>
            </a:endParaRPr>
          </a:p>
          <a:p>
            <a:pPr>
              <a:lnSpc>
                <a:spcPct val="114000"/>
              </a:lnSpc>
            </a:pPr>
            <a:r>
              <a:rPr lang="en-US" sz="1600" dirty="0"/>
              <a:t>County Resource Directory</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We will work with community partners to develop both a print and an online county resource directory by early 2024.</a:t>
            </a: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partner with the Edgefield County Interagency Council and other community partners in this effort.</a:t>
            </a:r>
            <a:endParaRPr sz="1600" b="0" i="0" u="none" strike="noStrike" cap="none" dirty="0">
              <a:solidFill>
                <a:schemeClr val="dk1"/>
              </a:solidFill>
              <a:latin typeface="Roboto"/>
              <a:ea typeface="Roboto"/>
              <a:cs typeface="Roboto"/>
              <a:sym typeface="Roboto"/>
            </a:endParaRP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Tree>
    <p:extLst>
      <p:ext uri="{BB962C8B-B14F-4D97-AF65-F5344CB8AC3E}">
        <p14:creationId xmlns:p14="http://schemas.microsoft.com/office/powerpoint/2010/main" val="87225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2"/>
        <p:cNvGrpSpPr/>
        <p:nvPr/>
      </p:nvGrpSpPr>
      <p:grpSpPr>
        <a:xfrm>
          <a:off x="0" y="0"/>
          <a:ext cx="0" cy="0"/>
          <a:chOff x="0" y="0"/>
          <a:chExt cx="0" cy="0"/>
        </a:xfrm>
      </p:grpSpPr>
      <p:sp>
        <p:nvSpPr>
          <p:cNvPr id="323" name="Google Shape;323;p2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dirty="0"/>
          </a:p>
        </p:txBody>
      </p:sp>
      <p:sp>
        <p:nvSpPr>
          <p:cNvPr id="324" name="Google Shape;324;p21"/>
          <p:cNvSpPr/>
          <p:nvPr/>
        </p:nvSpPr>
        <p:spPr>
          <a:xfrm>
            <a:off x="518160" y="1632170"/>
            <a:ext cx="6400800" cy="7636537"/>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2.1</a:t>
            </a:r>
          </a:p>
          <a:p>
            <a:pPr>
              <a:lnSpc>
                <a:spcPct val="114000"/>
              </a:lnSpc>
            </a:pPr>
            <a:r>
              <a:rPr lang="en-US" sz="1600" dirty="0"/>
              <a:t>Early Education for Children Under 4</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By FY 26, the number of children enrolled in quality early education programs will increase by 10%.  </a:t>
            </a:r>
            <a:endParaRPr lang="en-US" sz="1600" dirty="0">
              <a:solidFill>
                <a:srgbClr val="FF0000"/>
              </a:solidFill>
            </a:endParaRPr>
          </a:p>
          <a:p>
            <a:pPr lvl="1">
              <a:lnSpc>
                <a:spcPct val="114000"/>
              </a:lnSpc>
            </a:pPr>
            <a:endParaRPr lang="en-US" sz="1600" b="1" dirty="0">
              <a:solidFill>
                <a:srgbClr val="FF0000"/>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work with the Edgefield County School District to provide funding for staffing for the early childhood education classroom.</a:t>
            </a:r>
          </a:p>
          <a:p>
            <a:pPr marL="0" marR="0" lvl="0" indent="0" algn="l" rtl="0">
              <a:lnSpc>
                <a:spcPct val="114000"/>
              </a:lnSpc>
              <a:spcBef>
                <a:spcPts val="0"/>
              </a:spcBef>
              <a:spcAft>
                <a:spcPts val="0"/>
              </a:spcAft>
              <a:buNone/>
            </a:pP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dirty="0"/>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2.2</a:t>
            </a:r>
            <a:endParaRPr dirty="0"/>
          </a:p>
          <a:p>
            <a:pPr>
              <a:lnSpc>
                <a:spcPct val="114000"/>
              </a:lnSpc>
            </a:pPr>
            <a:r>
              <a:rPr lang="en-US" sz="1600" dirty="0"/>
              <a:t>Child Care Scholarships</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By FY 26, we will increase the number of child care scholarships awarded by 10%.</a:t>
            </a:r>
            <a:endParaRPr lang="en-US" sz="1600" dirty="0">
              <a:solidFill>
                <a:srgbClr val="FF0000"/>
              </a:solidFill>
            </a:endParaRP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work with the licensed child care providers in Edgefield County to recruit and refer families for child care scholarships that we will offer via the ABC Scholarship program.</a:t>
            </a:r>
          </a:p>
          <a:p>
            <a:pPr marL="742950" marR="0" lvl="1" indent="-184150" algn="l" rtl="0">
              <a:lnSpc>
                <a:spcPct val="114000"/>
              </a:lnSpc>
              <a:spcBef>
                <a:spcPts val="0"/>
              </a:spcBef>
              <a:spcAft>
                <a:spcPts val="0"/>
              </a:spcAft>
              <a:buClr>
                <a:schemeClr val="dk1"/>
              </a:buClr>
              <a:buSzPts val="1600"/>
              <a:buFont typeface="Arial"/>
              <a:buNone/>
            </a:pPr>
            <a:endParaRPr sz="1600" b="0" i="0" u="none" strike="noStrike" cap="none" dirty="0">
              <a:solidFill>
                <a:schemeClr val="dk1"/>
              </a:solidFill>
              <a:latin typeface="Roboto"/>
              <a:ea typeface="Roboto"/>
              <a:cs typeface="Roboto"/>
              <a:sym typeface="Roboto"/>
            </a:endParaRP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
        <p:nvSpPr>
          <p:cNvPr id="325" name="Google Shape;325;p21"/>
          <p:cNvSpPr txBox="1"/>
          <p:nvPr/>
        </p:nvSpPr>
        <p:spPr>
          <a:xfrm>
            <a:off x="152400" y="0"/>
            <a:ext cx="7012820" cy="142188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Objective Two: </a:t>
            </a:r>
            <a:r>
              <a:rPr lang="en-US" sz="2400" b="1" dirty="0">
                <a:solidFill>
                  <a:srgbClr val="029DB6"/>
                </a:solidFill>
                <a:latin typeface="Roboto"/>
                <a:ea typeface="Roboto"/>
                <a:cs typeface="Roboto"/>
                <a:sym typeface="Roboto"/>
              </a:rPr>
              <a:t>Ensure That High Quality Programs Will Be Accessible, Equitable, and Affordable For Edgefield County Families</a:t>
            </a:r>
            <a:endParaRPr sz="2400" dirty="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2"/>
        <p:cNvGrpSpPr/>
        <p:nvPr/>
      </p:nvGrpSpPr>
      <p:grpSpPr>
        <a:xfrm>
          <a:off x="0" y="0"/>
          <a:ext cx="0" cy="0"/>
          <a:chOff x="0" y="0"/>
          <a:chExt cx="0" cy="0"/>
        </a:xfrm>
      </p:grpSpPr>
      <p:sp>
        <p:nvSpPr>
          <p:cNvPr id="323" name="Google Shape;323;p2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dirty="0"/>
          </a:p>
        </p:txBody>
      </p:sp>
      <p:sp>
        <p:nvSpPr>
          <p:cNvPr id="324" name="Google Shape;324;p21"/>
          <p:cNvSpPr/>
          <p:nvPr/>
        </p:nvSpPr>
        <p:spPr>
          <a:xfrm>
            <a:off x="508000" y="1638300"/>
            <a:ext cx="6159500" cy="7390957"/>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2.3</a:t>
            </a:r>
          </a:p>
          <a:p>
            <a:pPr>
              <a:lnSpc>
                <a:spcPct val="114000"/>
              </a:lnSpc>
            </a:pPr>
            <a:r>
              <a:rPr lang="en-US" sz="1600" dirty="0"/>
              <a:t>Child Care Quality Enhancement (QE) and Training</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800100" lvl="1" indent="-342900">
              <a:lnSpc>
                <a:spcPct val="114000"/>
              </a:lnSpc>
              <a:buFont typeface="+mj-lt"/>
              <a:buAutoNum type="arabicPeriod"/>
            </a:pPr>
            <a:r>
              <a:rPr lang="en-US" sz="1600" dirty="0"/>
              <a:t>By FY 26, we will increase the number of certified training hours offered each year by 10%. </a:t>
            </a:r>
            <a:endParaRPr lang="en-US" sz="1600" dirty="0">
              <a:solidFill>
                <a:srgbClr val="FF0000"/>
              </a:solidFill>
            </a:endParaRPr>
          </a:p>
          <a:p>
            <a:pPr marL="800100" lvl="1" indent="-342900">
              <a:lnSpc>
                <a:spcPct val="114000"/>
              </a:lnSpc>
              <a:buFont typeface="+mj-lt"/>
              <a:buAutoNum type="arabicPeriod"/>
            </a:pPr>
            <a:r>
              <a:rPr lang="en-US" sz="1600" dirty="0"/>
              <a:t>By FY 26, the number of licensed child care, family child care, and early childhood education staff members who attend at least 10 hours of certified training provided by Edgefield County First Steps will increase by 10%. </a:t>
            </a:r>
            <a:endParaRPr lang="en-US" sz="1600" dirty="0">
              <a:solidFill>
                <a:srgbClr val="FF0000"/>
              </a:solidFill>
            </a:endParaRPr>
          </a:p>
          <a:p>
            <a:pPr marL="800100" lvl="1" indent="-342900">
              <a:lnSpc>
                <a:spcPct val="114000"/>
              </a:lnSpc>
              <a:buFont typeface="+mj-lt"/>
              <a:buAutoNum type="arabicPeriod"/>
            </a:pPr>
            <a:r>
              <a:rPr lang="en-US" sz="1600" dirty="0"/>
              <a:t>By FY 26, the average number of monthly coaching visits to the centers enrolled in our child care quality enhancement program by our child care technical assistant will increase by 10%. </a:t>
            </a:r>
          </a:p>
          <a:p>
            <a:pPr marL="800100" lvl="1" indent="-342900">
              <a:lnSpc>
                <a:spcPct val="114000"/>
              </a:lnSpc>
              <a:buFont typeface="+mj-lt"/>
              <a:buAutoNum type="arabicPeriod"/>
            </a:pPr>
            <a:r>
              <a:rPr lang="en-US" sz="1600" dirty="0">
                <a:solidFill>
                  <a:schemeClr val="tx1"/>
                </a:solidFill>
              </a:rPr>
              <a:t>BY FY 26, the average ABC Quality rating of licensed child care centers participating in our QE program will increase to a B or better.</a:t>
            </a: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work with all licensed child care providers; group and family home providers; private and church preschool providers; Early Head Start and Head Start; and the Edgefield County School District 4K programs to provide quality trainings that meet their training and professional development needs. </a:t>
            </a: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
        <p:nvSpPr>
          <p:cNvPr id="325" name="Google Shape;325;p21"/>
          <p:cNvSpPr txBox="1"/>
          <p:nvPr/>
        </p:nvSpPr>
        <p:spPr>
          <a:xfrm>
            <a:off x="0" y="0"/>
            <a:ext cx="7315200" cy="1421887"/>
          </a:xfrm>
          <a:prstGeom prst="rect">
            <a:avLst/>
          </a:prstGeom>
          <a:noFill/>
          <a:ln>
            <a:noFill/>
          </a:ln>
        </p:spPr>
        <p:txBody>
          <a:bodyPr spcFirstLastPara="1" wrap="square" lIns="91425" tIns="45700" rIns="91425" bIns="45700" anchor="t" anchorCtr="0">
            <a:spAutoFit/>
          </a:bodyPr>
          <a:lstStyle/>
          <a:p>
            <a:pPr marL="0" marR="0" lvl="0" indent="0"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Objective Two: </a:t>
            </a:r>
            <a:r>
              <a:rPr lang="en-US" sz="2400" b="1" dirty="0">
                <a:solidFill>
                  <a:srgbClr val="029DB6"/>
                </a:solidFill>
                <a:latin typeface="Roboto"/>
                <a:ea typeface="Roboto"/>
                <a:cs typeface="Roboto"/>
                <a:sym typeface="Roboto"/>
              </a:rPr>
              <a:t>Ensure That High Quality Programs Will Be Accessible, Equitable, and Affordable For Edgefield County Families (cont.)</a:t>
            </a:r>
            <a:endParaRPr sz="2400" dirty="0">
              <a:latin typeface="Montserrat"/>
              <a:ea typeface="Montserrat"/>
              <a:cs typeface="Montserrat"/>
              <a:sym typeface="Montserrat"/>
            </a:endParaRPr>
          </a:p>
        </p:txBody>
      </p:sp>
    </p:spTree>
    <p:extLst>
      <p:ext uri="{BB962C8B-B14F-4D97-AF65-F5344CB8AC3E}">
        <p14:creationId xmlns:p14="http://schemas.microsoft.com/office/powerpoint/2010/main" val="138732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dirty="0"/>
          </a:p>
        </p:txBody>
      </p:sp>
      <p:sp>
        <p:nvSpPr>
          <p:cNvPr id="338" name="Google Shape;338;p23"/>
          <p:cNvSpPr/>
          <p:nvPr/>
        </p:nvSpPr>
        <p:spPr>
          <a:xfrm>
            <a:off x="518160" y="1632170"/>
            <a:ext cx="6400800" cy="7671675"/>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3.1</a:t>
            </a:r>
            <a:endParaRPr lang="en-US" dirty="0"/>
          </a:p>
          <a:p>
            <a:pPr>
              <a:lnSpc>
                <a:spcPct val="114000"/>
              </a:lnSpc>
            </a:pPr>
            <a:r>
              <a:rPr lang="en-US" sz="1600" dirty="0"/>
              <a:t>Nurturing Parenting</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742950" lvl="1" indent="-285750">
              <a:lnSpc>
                <a:spcPct val="114000"/>
              </a:lnSpc>
              <a:buFont typeface="Arial" panose="020B0604020202020204" pitchFamily="34" charset="0"/>
              <a:buChar char="•"/>
            </a:pPr>
            <a:r>
              <a:rPr lang="en-US" sz="1600" dirty="0"/>
              <a:t>By FY 26, we will increase the number of families enrolled in Nurturing Parenting by 10%.</a:t>
            </a:r>
            <a:endParaRPr lang="en-US" sz="1600" dirty="0">
              <a:solidFill>
                <a:srgbClr val="FF0000"/>
              </a:solidFill>
            </a:endParaRP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work with the Edgefield County School District, the Department of Social Services, Head Start/Early Head Start, local physicians’ offices, and Cornerstone to get referrals for our program.</a:t>
            </a:r>
          </a:p>
          <a:p>
            <a:pPr>
              <a:lnSpc>
                <a:spcPct val="114000"/>
              </a:lnSpc>
            </a:pPr>
            <a:endParaRPr lang="en-US" sz="1600" b="1" dirty="0">
              <a:solidFill>
                <a:srgbClr val="029DB6"/>
              </a:solidFill>
            </a:endParaRPr>
          </a:p>
          <a:p>
            <a:pPr>
              <a:lnSpc>
                <a:spcPct val="114000"/>
              </a:lnSpc>
            </a:pPr>
            <a:r>
              <a:rPr lang="en-US" sz="1600" b="1" dirty="0">
                <a:solidFill>
                  <a:srgbClr val="029DB6"/>
                </a:solidFill>
              </a:rPr>
              <a:t>STRATEGY 3.2</a:t>
            </a:r>
          </a:p>
          <a:p>
            <a:pPr>
              <a:lnSpc>
                <a:spcPct val="114000"/>
              </a:lnSpc>
            </a:pPr>
            <a:r>
              <a:rPr lang="en-US" sz="1600" dirty="0"/>
              <a:t>Nurse Family Partnership</a:t>
            </a:r>
          </a:p>
          <a:p>
            <a:pPr marL="342900" indent="-342900">
              <a:lnSpc>
                <a:spcPct val="114000"/>
              </a:lnSpc>
              <a:buAutoNum type="arabicPeriod"/>
            </a:pPr>
            <a:endParaRPr lang="en-US" sz="1600" b="1" dirty="0">
              <a:solidFill>
                <a:srgbClr val="029DB6"/>
              </a:solidFill>
            </a:endParaRPr>
          </a:p>
          <a:p>
            <a:pPr lvl="1">
              <a:lnSpc>
                <a:spcPct val="114000"/>
              </a:lnSpc>
            </a:pPr>
            <a:r>
              <a:rPr lang="en-US" sz="1600" b="1" dirty="0">
                <a:solidFill>
                  <a:srgbClr val="029DB6"/>
                </a:solidFill>
              </a:rPr>
              <a:t>SMART GOAL(S)</a:t>
            </a:r>
          </a:p>
          <a:p>
            <a:pPr marL="742950" lvl="1" indent="-285750">
              <a:lnSpc>
                <a:spcPct val="114000"/>
              </a:lnSpc>
              <a:buFont typeface="Arial" panose="020B0604020202020204" pitchFamily="34" charset="0"/>
              <a:buChar char="•"/>
            </a:pPr>
            <a:r>
              <a:rPr lang="en-US" sz="1600" dirty="0"/>
              <a:t>By FY 26, we will increase the number of families enrolled in Nurse Family Partnership by 10%.</a:t>
            </a:r>
            <a:endParaRPr lang="en-US" sz="1600" dirty="0">
              <a:solidFill>
                <a:srgbClr val="FF0000"/>
              </a:solidFill>
            </a:endParaRPr>
          </a:p>
          <a:p>
            <a:pPr lvl="1">
              <a:lnSpc>
                <a:spcPct val="114000"/>
              </a:lnSpc>
            </a:pPr>
            <a:endParaRPr lang="en-US" sz="1600" b="1" dirty="0">
              <a:solidFill>
                <a:srgbClr val="029DB6"/>
              </a:solidFill>
            </a:endParaRPr>
          </a:p>
          <a:p>
            <a:pPr lvl="1">
              <a:lnSpc>
                <a:spcPct val="114000"/>
              </a:lnSpc>
            </a:pPr>
            <a:r>
              <a:rPr lang="en-US" sz="1600" b="1" dirty="0">
                <a:solidFill>
                  <a:srgbClr val="029DB6"/>
                </a:solidFill>
              </a:rPr>
              <a:t>COMMUNITY COLLABORATOR(S)</a:t>
            </a:r>
          </a:p>
          <a:p>
            <a:pPr marL="742950" lvl="1" indent="-285750">
              <a:lnSpc>
                <a:spcPct val="114000"/>
              </a:lnSpc>
              <a:buFont typeface="Arial" panose="020B0604020202020204" pitchFamily="34" charset="0"/>
              <a:buChar char="•"/>
            </a:pPr>
            <a:r>
              <a:rPr lang="en-US" sz="1600" dirty="0"/>
              <a:t>We will work with the Edgefield County Health Department, the Edgefield County Department of Health and Human Services, the Edgefield County Department of Social Services, local physicians’ offices, and the Edgefield County School District to get referrals for our program.</a:t>
            </a: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
        <p:nvSpPr>
          <p:cNvPr id="339" name="Google Shape;339;p23"/>
          <p:cNvSpPr txBox="1"/>
          <p:nvPr/>
        </p:nvSpPr>
        <p:spPr>
          <a:xfrm>
            <a:off x="190500" y="1"/>
            <a:ext cx="6972300" cy="142188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Objective Three:</a:t>
            </a:r>
            <a:r>
              <a:rPr lang="en-US" sz="2400" b="1" dirty="0">
                <a:solidFill>
                  <a:srgbClr val="029DB6"/>
                </a:solidFill>
                <a:latin typeface="Roboto"/>
                <a:ea typeface="Roboto"/>
                <a:cs typeface="Roboto"/>
                <a:sym typeface="Roboto"/>
              </a:rPr>
              <a:t> Provide Education And Support For Families As Their Child’s First and </a:t>
            </a:r>
          </a:p>
          <a:p>
            <a:pPr marL="0" marR="0" lvl="0" indent="0" algn="l" rtl="0">
              <a:lnSpc>
                <a:spcPct val="120000"/>
              </a:lnSpc>
              <a:spcBef>
                <a:spcPts val="0"/>
              </a:spcBef>
              <a:spcAft>
                <a:spcPts val="0"/>
              </a:spcAft>
              <a:buNone/>
            </a:pPr>
            <a:r>
              <a:rPr lang="en-US" sz="2400" b="1" dirty="0">
                <a:solidFill>
                  <a:srgbClr val="029DB6"/>
                </a:solidFill>
                <a:latin typeface="Roboto"/>
                <a:ea typeface="Roboto"/>
                <a:cs typeface="Roboto"/>
                <a:sym typeface="Roboto"/>
              </a:rPr>
              <a:t>Most Important Teacher</a:t>
            </a:r>
            <a:r>
              <a:rPr lang="en-US" sz="2400" b="1" dirty="0">
                <a:solidFill>
                  <a:srgbClr val="029DB6"/>
                </a:solidFill>
                <a:latin typeface="Montserrat"/>
                <a:ea typeface="Montserrat"/>
                <a:cs typeface="Montserrat"/>
                <a:sym typeface="Montserrat"/>
              </a:rPr>
              <a:t> </a:t>
            </a:r>
            <a:endParaRPr lang="en-US" sz="2400" dirty="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0"/>
        <p:cNvGrpSpPr/>
        <p:nvPr/>
      </p:nvGrpSpPr>
      <p:grpSpPr>
        <a:xfrm>
          <a:off x="0" y="0"/>
          <a:ext cx="0" cy="0"/>
          <a:chOff x="0" y="0"/>
          <a:chExt cx="0" cy="0"/>
        </a:xfrm>
      </p:grpSpPr>
      <p:sp>
        <p:nvSpPr>
          <p:cNvPr id="351" name="Google Shape;351;p2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dirty="0"/>
          </a:p>
        </p:txBody>
      </p:sp>
      <p:sp>
        <p:nvSpPr>
          <p:cNvPr id="352" name="Google Shape;352;p25"/>
          <p:cNvSpPr/>
          <p:nvPr/>
        </p:nvSpPr>
        <p:spPr>
          <a:xfrm>
            <a:off x="518160" y="1632171"/>
            <a:ext cx="6187440" cy="819797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4.1</a:t>
            </a:r>
            <a:endParaRPr dirty="0"/>
          </a:p>
          <a:p>
            <a:pPr marL="0" marR="0" lvl="0" indent="0" algn="l" rtl="0">
              <a:lnSpc>
                <a:spcPct val="114000"/>
              </a:lnSpc>
              <a:spcBef>
                <a:spcPts val="0"/>
              </a:spcBef>
              <a:spcAft>
                <a:spcPts val="0"/>
              </a:spcAft>
              <a:buNone/>
            </a:pPr>
            <a:r>
              <a:rPr lang="en-US" sz="1600" dirty="0">
                <a:solidFill>
                  <a:schemeClr val="dk1"/>
                </a:solidFill>
                <a:latin typeface="Roboto"/>
                <a:ea typeface="Roboto"/>
                <a:cs typeface="Roboto"/>
                <a:sym typeface="Roboto"/>
              </a:rPr>
              <a:t>Enhanced Early Education</a:t>
            </a:r>
            <a:endParaRPr dirty="0"/>
          </a:p>
          <a:p>
            <a:pPr marL="342900" marR="0" lvl="0" indent="-241300" algn="l" rtl="0">
              <a:lnSpc>
                <a:spcPct val="114000"/>
              </a:lnSpc>
              <a:spcBef>
                <a:spcPts val="0"/>
              </a:spcBef>
              <a:spcAft>
                <a:spcPts val="0"/>
              </a:spcAft>
              <a:buClr>
                <a:schemeClr val="dk1"/>
              </a:buClr>
              <a:buSzPts val="1600"/>
              <a:buFont typeface="Roboto"/>
              <a:buNone/>
            </a:pPr>
            <a:endParaRPr sz="1600" b="1" dirty="0">
              <a:solidFill>
                <a:srgbClr val="029DB6"/>
              </a:solidFill>
              <a:latin typeface="Roboto"/>
              <a:ea typeface="Roboto"/>
              <a:cs typeface="Roboto"/>
              <a:sym typeface="Roboto"/>
            </a:endParaRPr>
          </a:p>
          <a:p>
            <a:pPr marL="457200" marR="0" lvl="1" indent="0" algn="l" rtl="0">
              <a:lnSpc>
                <a:spcPct val="114000"/>
              </a:lnSpc>
              <a:spcBef>
                <a:spcPts val="0"/>
              </a:spcBef>
              <a:spcAft>
                <a:spcPts val="0"/>
              </a:spcAft>
              <a:buNone/>
            </a:pPr>
            <a:r>
              <a:rPr lang="en-US" sz="1600" b="1" i="0" u="none" strike="noStrike" cap="none" dirty="0">
                <a:solidFill>
                  <a:srgbClr val="029DB6"/>
                </a:solidFill>
                <a:latin typeface="Roboto"/>
                <a:ea typeface="Roboto"/>
                <a:cs typeface="Roboto"/>
                <a:sym typeface="Roboto"/>
              </a:rPr>
              <a:t>SMART GOAL(S)</a:t>
            </a:r>
            <a:endParaRPr dirty="0"/>
          </a:p>
          <a:p>
            <a:pPr marL="457200" marR="0" lvl="1" algn="l" rtl="0">
              <a:lnSpc>
                <a:spcPct val="114000"/>
              </a:lnSpc>
              <a:spcBef>
                <a:spcPts val="0"/>
              </a:spcBef>
              <a:spcAft>
                <a:spcPts val="0"/>
              </a:spcAft>
              <a:buClr>
                <a:schemeClr val="dk1"/>
              </a:buClr>
              <a:buSzPts val="1600"/>
            </a:pPr>
            <a:r>
              <a:rPr lang="en-US" sz="1600" dirty="0">
                <a:solidFill>
                  <a:schemeClr val="dk1"/>
                </a:solidFill>
                <a:latin typeface="Roboto"/>
                <a:ea typeface="Roboto"/>
                <a:cs typeface="Roboto"/>
                <a:sym typeface="Roboto"/>
              </a:rPr>
              <a:t>1. By the end of FY 26, we will increase the number of children served through our Enhanced Early Education (EEE) program by 10%</a:t>
            </a:r>
            <a:endParaRPr dirty="0"/>
          </a:p>
          <a:p>
            <a:pPr marL="457200" marR="0" lvl="1" indent="0" algn="l" rtl="0">
              <a:lnSpc>
                <a:spcPct val="114000"/>
              </a:lnSpc>
              <a:spcBef>
                <a:spcPts val="0"/>
              </a:spcBef>
              <a:spcAft>
                <a:spcPts val="0"/>
              </a:spcAft>
              <a:buNone/>
            </a:pPr>
            <a:endParaRPr sz="1600" b="1" i="0" u="none" strike="noStrike" cap="none" dirty="0">
              <a:solidFill>
                <a:srgbClr val="029DB6"/>
              </a:solidFill>
              <a:latin typeface="Roboto"/>
              <a:ea typeface="Roboto"/>
              <a:cs typeface="Roboto"/>
              <a:sym typeface="Roboto"/>
            </a:endParaRPr>
          </a:p>
          <a:p>
            <a:pPr marL="457200" marR="0" lvl="1" indent="0" algn="l" rtl="0">
              <a:lnSpc>
                <a:spcPct val="114000"/>
              </a:lnSpc>
              <a:spcBef>
                <a:spcPts val="0"/>
              </a:spcBef>
              <a:spcAft>
                <a:spcPts val="0"/>
              </a:spcAft>
              <a:buNone/>
            </a:pPr>
            <a:r>
              <a:rPr lang="en-US" sz="1600" b="1" i="0" u="none" strike="noStrike" cap="none" dirty="0">
                <a:solidFill>
                  <a:srgbClr val="029DB6"/>
                </a:solidFill>
                <a:latin typeface="Roboto"/>
                <a:ea typeface="Roboto"/>
                <a:cs typeface="Roboto"/>
                <a:sym typeface="Roboto"/>
              </a:rPr>
              <a:t>COMMUNITY COLLABORATOR(S)</a:t>
            </a:r>
            <a:endParaRPr dirty="0"/>
          </a:p>
          <a:p>
            <a:pPr marL="742950" lvl="1" indent="-285750">
              <a:lnSpc>
                <a:spcPct val="114000"/>
              </a:lnSpc>
              <a:buClr>
                <a:schemeClr val="dk1"/>
              </a:buClr>
              <a:buSzPts val="1600"/>
              <a:buFont typeface="Arial"/>
              <a:buChar char="•"/>
            </a:pPr>
            <a:r>
              <a:rPr lang="en-US" sz="1600" b="0" i="0" u="none" strike="noStrike" cap="none" dirty="0">
                <a:solidFill>
                  <a:schemeClr val="dk1"/>
                </a:solidFill>
                <a:latin typeface="Roboto"/>
                <a:ea typeface="Roboto"/>
                <a:cs typeface="Roboto"/>
                <a:sym typeface="Roboto"/>
              </a:rPr>
              <a:t>We will partner with the Edgefield County School District to identify children who </a:t>
            </a:r>
            <a:r>
              <a:rPr lang="en-US" sz="1600" dirty="0">
                <a:effectLst/>
                <a:latin typeface="Roboto" panose="02000000000000000000" pitchFamily="2" charset="0"/>
                <a:ea typeface="Roboto" panose="02000000000000000000" pitchFamily="2" charset="0"/>
                <a:cs typeface="Roboto" panose="02000000000000000000" pitchFamily="2" charset="0"/>
              </a:rPr>
              <a:t>are prioritized as most in need of services and support, as identified by SC First Steps risk factors and/or student assessment information (examples include MAP, PALs, and/or WIDA scores).</a:t>
            </a:r>
            <a:endParaRPr lang="en-US" sz="1600" dirty="0">
              <a:solidFill>
                <a:schemeClr val="dk1"/>
              </a:solidFill>
              <a:latin typeface="Roboto"/>
              <a:ea typeface="Roboto"/>
              <a:cs typeface="Roboto"/>
              <a:sym typeface="Roboto"/>
            </a:endParaRPr>
          </a:p>
          <a:p>
            <a:pPr marL="742950" marR="0" lvl="1" indent="-285750" algn="l" rtl="0">
              <a:lnSpc>
                <a:spcPct val="114000"/>
              </a:lnSpc>
              <a:spcBef>
                <a:spcPts val="0"/>
              </a:spcBef>
              <a:spcAft>
                <a:spcPts val="0"/>
              </a:spcAft>
              <a:buClr>
                <a:schemeClr val="dk1"/>
              </a:buClr>
              <a:buSzPts val="1600"/>
              <a:buFont typeface="Arial"/>
              <a:buChar char="•"/>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STRATEGY 4.2</a:t>
            </a:r>
            <a:endParaRPr dirty="0"/>
          </a:p>
          <a:p>
            <a:pPr marL="0" marR="0" lvl="0" indent="0" algn="l" rtl="0">
              <a:lnSpc>
                <a:spcPct val="114000"/>
              </a:lnSpc>
              <a:spcBef>
                <a:spcPts val="0"/>
              </a:spcBef>
              <a:spcAft>
                <a:spcPts val="0"/>
              </a:spcAft>
              <a:buNone/>
            </a:pPr>
            <a:r>
              <a:rPr lang="en-US" sz="1600" dirty="0">
                <a:solidFill>
                  <a:schemeClr val="dk1"/>
                </a:solidFill>
                <a:latin typeface="Roboto"/>
                <a:ea typeface="Roboto"/>
                <a:cs typeface="Roboto"/>
                <a:sym typeface="Roboto"/>
              </a:rPr>
              <a:t>Countdown to Kindergarten/Countdown to 4K</a:t>
            </a:r>
            <a:endParaRPr dirty="0"/>
          </a:p>
          <a:p>
            <a:pPr marL="342900" marR="0" lvl="0" indent="-241300" algn="l" rtl="0">
              <a:lnSpc>
                <a:spcPct val="114000"/>
              </a:lnSpc>
              <a:spcBef>
                <a:spcPts val="0"/>
              </a:spcBef>
              <a:spcAft>
                <a:spcPts val="0"/>
              </a:spcAft>
              <a:buClr>
                <a:schemeClr val="dk1"/>
              </a:buClr>
              <a:buSzPts val="1600"/>
              <a:buFont typeface="Roboto"/>
              <a:buNone/>
            </a:pPr>
            <a:endParaRPr sz="1600" b="1" dirty="0">
              <a:solidFill>
                <a:srgbClr val="029DB6"/>
              </a:solidFill>
              <a:latin typeface="Roboto"/>
              <a:ea typeface="Roboto"/>
              <a:cs typeface="Roboto"/>
              <a:sym typeface="Roboto"/>
            </a:endParaRPr>
          </a:p>
          <a:p>
            <a:pPr marL="457200" marR="0" lvl="1" indent="0" algn="l" rtl="0">
              <a:lnSpc>
                <a:spcPct val="114000"/>
              </a:lnSpc>
              <a:spcBef>
                <a:spcPts val="0"/>
              </a:spcBef>
              <a:spcAft>
                <a:spcPts val="0"/>
              </a:spcAft>
              <a:buNone/>
            </a:pPr>
            <a:r>
              <a:rPr lang="en-US" sz="1600" b="1" i="0" u="none" strike="noStrike" cap="none" dirty="0">
                <a:solidFill>
                  <a:srgbClr val="029DB6"/>
                </a:solidFill>
                <a:latin typeface="Roboto"/>
                <a:ea typeface="Roboto"/>
                <a:cs typeface="Roboto"/>
                <a:sym typeface="Roboto"/>
              </a:rPr>
              <a:t>SMART GOAL(S)</a:t>
            </a:r>
            <a:endParaRPr dirty="0"/>
          </a:p>
          <a:p>
            <a:pPr marL="457200" marR="0" lvl="1" algn="l" rtl="0">
              <a:lnSpc>
                <a:spcPct val="114000"/>
              </a:lnSpc>
              <a:spcBef>
                <a:spcPts val="0"/>
              </a:spcBef>
              <a:spcAft>
                <a:spcPts val="0"/>
              </a:spcAft>
              <a:buClr>
                <a:schemeClr val="dk1"/>
              </a:buClr>
              <a:buSzPts val="1600"/>
            </a:pPr>
            <a:r>
              <a:rPr lang="en-US" sz="1600" dirty="0">
                <a:solidFill>
                  <a:schemeClr val="dk1"/>
                </a:solidFill>
                <a:latin typeface="Roboto"/>
                <a:ea typeface="Roboto"/>
                <a:cs typeface="Roboto"/>
                <a:sym typeface="Roboto"/>
              </a:rPr>
              <a:t>1. By the end of FY 26, we will increase the number of children enrolled in CTK and/or CT4K services by 10%.</a:t>
            </a:r>
            <a:endParaRPr dirty="0"/>
          </a:p>
          <a:p>
            <a:pPr marL="457200" marR="0" lvl="1" indent="0" algn="l" rtl="0">
              <a:lnSpc>
                <a:spcPct val="114000"/>
              </a:lnSpc>
              <a:spcBef>
                <a:spcPts val="0"/>
              </a:spcBef>
              <a:spcAft>
                <a:spcPts val="0"/>
              </a:spcAft>
              <a:buNone/>
            </a:pPr>
            <a:endParaRPr sz="1600" b="1" i="0" u="none" strike="noStrike" cap="none" dirty="0">
              <a:solidFill>
                <a:srgbClr val="029DB6"/>
              </a:solidFill>
              <a:latin typeface="Roboto"/>
              <a:ea typeface="Roboto"/>
              <a:cs typeface="Roboto"/>
              <a:sym typeface="Roboto"/>
            </a:endParaRPr>
          </a:p>
          <a:p>
            <a:pPr marL="457200" marR="0" lvl="1" indent="0" algn="l" rtl="0">
              <a:lnSpc>
                <a:spcPct val="114000"/>
              </a:lnSpc>
              <a:spcBef>
                <a:spcPts val="0"/>
              </a:spcBef>
              <a:spcAft>
                <a:spcPts val="0"/>
              </a:spcAft>
              <a:buNone/>
            </a:pPr>
            <a:r>
              <a:rPr lang="en-US" sz="1600" b="1" i="0" u="none" strike="noStrike" cap="none" dirty="0">
                <a:solidFill>
                  <a:srgbClr val="029DB6"/>
                </a:solidFill>
                <a:latin typeface="Roboto"/>
                <a:ea typeface="Roboto"/>
                <a:cs typeface="Roboto"/>
                <a:sym typeface="Roboto"/>
              </a:rPr>
              <a:t>COMMUNITY COLLABORATOR(S)</a:t>
            </a:r>
            <a:endParaRPr dirty="0"/>
          </a:p>
          <a:p>
            <a:pPr marL="742950" lvl="1" indent="-285750">
              <a:lnSpc>
                <a:spcPct val="114000"/>
              </a:lnSpc>
              <a:buClr>
                <a:schemeClr val="dk1"/>
              </a:buClr>
              <a:buSzPts val="1600"/>
              <a:buFont typeface="Arial"/>
              <a:buChar char="•"/>
            </a:pPr>
            <a:r>
              <a:rPr lang="en-US" sz="1600" b="0" i="0" u="none" strike="noStrike" cap="none" dirty="0">
                <a:solidFill>
                  <a:schemeClr val="dk1"/>
                </a:solidFill>
                <a:latin typeface="Roboto"/>
                <a:ea typeface="Roboto"/>
                <a:cs typeface="Roboto"/>
                <a:sym typeface="Roboto"/>
              </a:rPr>
              <a:t>We will partner with the Edgefield County School District to identify teachers and children who will participate in the program</a:t>
            </a:r>
            <a:r>
              <a:rPr lang="en-US" sz="1400" b="0" i="0" u="none" strike="noStrike" cap="none" dirty="0">
                <a:solidFill>
                  <a:schemeClr val="dk1"/>
                </a:solidFill>
                <a:latin typeface="Roboto"/>
                <a:ea typeface="Roboto"/>
                <a:cs typeface="Roboto"/>
                <a:sym typeface="Roboto"/>
              </a:rPr>
              <a:t>. </a:t>
            </a:r>
          </a:p>
          <a:p>
            <a:pPr marL="742950" marR="0" lvl="1" indent="-285750" algn="l" rtl="0">
              <a:lnSpc>
                <a:spcPct val="114000"/>
              </a:lnSpc>
              <a:spcBef>
                <a:spcPts val="0"/>
              </a:spcBef>
              <a:spcAft>
                <a:spcPts val="0"/>
              </a:spcAft>
              <a:buClr>
                <a:schemeClr val="dk1"/>
              </a:buClr>
              <a:buSzPts val="1600"/>
              <a:buFont typeface="Arial"/>
              <a:buChar char="•"/>
            </a:pPr>
            <a:endParaRPr dirty="0"/>
          </a:p>
          <a:p>
            <a:pPr marL="742950" marR="0" lvl="1" indent="-184150" algn="l" rtl="0">
              <a:lnSpc>
                <a:spcPct val="114000"/>
              </a:lnSpc>
              <a:spcBef>
                <a:spcPts val="0"/>
              </a:spcBef>
              <a:spcAft>
                <a:spcPts val="0"/>
              </a:spcAft>
              <a:buClr>
                <a:schemeClr val="dk1"/>
              </a:buClr>
              <a:buSzPts val="1600"/>
              <a:buFont typeface="Arial"/>
              <a:buNone/>
            </a:pPr>
            <a:endParaRPr sz="1600" b="0" i="0" u="none" strike="noStrike" cap="none" dirty="0">
              <a:solidFill>
                <a:schemeClr val="dk1"/>
              </a:solidFill>
              <a:latin typeface="Roboto"/>
              <a:ea typeface="Roboto"/>
              <a:cs typeface="Roboto"/>
              <a:sym typeface="Roboto"/>
            </a:endParaRPr>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p:txBody>
      </p:sp>
      <p:sp>
        <p:nvSpPr>
          <p:cNvPr id="353" name="Google Shape;353;p25"/>
          <p:cNvSpPr txBox="1"/>
          <p:nvPr/>
        </p:nvSpPr>
        <p:spPr>
          <a:xfrm>
            <a:off x="241300" y="0"/>
            <a:ext cx="6464300" cy="1421887"/>
          </a:xfrm>
          <a:prstGeom prst="rect">
            <a:avLst/>
          </a:prstGeom>
          <a:noFill/>
          <a:ln>
            <a:noFill/>
          </a:ln>
        </p:spPr>
        <p:txBody>
          <a:bodyPr spcFirstLastPara="1" wrap="square" lIns="91425" tIns="45700" rIns="91425" bIns="45700" anchor="t" anchorCtr="0">
            <a:spAutoFit/>
          </a:bodyPr>
          <a:lstStyle/>
          <a:p>
            <a:pPr marL="0" marR="0" lvl="0" indent="0"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Objective Four:</a:t>
            </a:r>
            <a:r>
              <a:rPr lang="en-US" sz="2400" b="1" dirty="0">
                <a:solidFill>
                  <a:srgbClr val="029DB6"/>
                </a:solidFill>
                <a:latin typeface="Roboto"/>
                <a:ea typeface="Roboto"/>
                <a:cs typeface="Roboto"/>
                <a:sym typeface="Roboto"/>
              </a:rPr>
              <a:t> Provide Tutoring and Support For Children To Master Age-Appropriate and/or Grade Level Skills</a:t>
            </a:r>
            <a:r>
              <a:rPr lang="en-US" sz="2400" b="1" dirty="0">
                <a:solidFill>
                  <a:srgbClr val="029DB6"/>
                </a:solidFill>
                <a:latin typeface="Montserrat"/>
                <a:ea typeface="Montserrat"/>
                <a:cs typeface="Montserrat"/>
                <a:sym typeface="Montserrat"/>
              </a:rPr>
              <a:t> </a:t>
            </a:r>
            <a:endParaRPr sz="2400" dirty="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2"/>
        <p:cNvGrpSpPr/>
        <p:nvPr/>
      </p:nvGrpSpPr>
      <p:grpSpPr>
        <a:xfrm>
          <a:off x="0" y="0"/>
          <a:ext cx="0" cy="0"/>
          <a:chOff x="0" y="0"/>
          <a:chExt cx="0" cy="0"/>
        </a:xfrm>
      </p:grpSpPr>
      <p:sp>
        <p:nvSpPr>
          <p:cNvPr id="373" name="Google Shape;373;p1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dirty="0"/>
          </a:p>
        </p:txBody>
      </p:sp>
      <p:sp>
        <p:nvSpPr>
          <p:cNvPr id="374" name="Google Shape;374;p15"/>
          <p:cNvSpPr txBox="1"/>
          <p:nvPr/>
        </p:nvSpPr>
        <p:spPr>
          <a:xfrm>
            <a:off x="393700" y="656588"/>
            <a:ext cx="658616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Overarching Measure of Success</a:t>
            </a:r>
            <a:endParaRPr b="1" dirty="0"/>
          </a:p>
        </p:txBody>
      </p:sp>
      <p:sp>
        <p:nvSpPr>
          <p:cNvPr id="375" name="Google Shape;375;p15"/>
          <p:cNvSpPr/>
          <p:nvPr/>
        </p:nvSpPr>
        <p:spPr>
          <a:xfrm>
            <a:off x="518160" y="1632170"/>
            <a:ext cx="6294120" cy="2618753"/>
          </a:xfrm>
          <a:prstGeom prst="rect">
            <a:avLst/>
          </a:prstGeom>
          <a:noFill/>
          <a:ln>
            <a:noFill/>
          </a:ln>
        </p:spPr>
        <p:txBody>
          <a:bodyPr spcFirstLastPara="1" wrap="square" lIns="91425" tIns="45700" rIns="91425" bIns="45700" anchor="t" anchorCtr="0">
            <a:spAutoFit/>
          </a:bodyPr>
          <a:lstStyle/>
          <a:p>
            <a:pPr marL="0" marR="0" lvl="0" indent="0" algn="l" rtl="0">
              <a:lnSpc>
                <a:spcPct val="114000"/>
              </a:lnSpc>
              <a:spcBef>
                <a:spcPts val="0"/>
              </a:spcBef>
              <a:spcAft>
                <a:spcPts val="0"/>
              </a:spcAft>
              <a:buNone/>
            </a:pPr>
            <a:endParaRPr lang="en-US"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INCREASE THE NUMBER OF CHIDREN ENROLLED IN HIGH INTENSITY PROGRAMS FUNDED BY FIRST STEPS</a:t>
            </a:r>
            <a:endParaRPr dirty="0"/>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dirty="0">
                <a:solidFill>
                  <a:schemeClr val="dk1"/>
                </a:solidFill>
                <a:latin typeface="Roboto"/>
                <a:ea typeface="Roboto"/>
                <a:cs typeface="Roboto"/>
                <a:sym typeface="Roboto"/>
              </a:rPr>
              <a:t>By FY 26, the percentage of children and families enrolled in high intensity programs funded by Edgefield County First Steps will increase from 5% to 15%.</a:t>
            </a:r>
            <a:endParaRPr dirty="0"/>
          </a:p>
          <a:p>
            <a:pPr marL="0" marR="0" lvl="0" indent="0" algn="l" rtl="0">
              <a:lnSpc>
                <a:spcPct val="114000"/>
              </a:lnSpc>
              <a:spcBef>
                <a:spcPts val="0"/>
              </a:spcBef>
              <a:spcAft>
                <a:spcPts val="0"/>
              </a:spcAft>
              <a:buNone/>
            </a:pPr>
            <a:endParaRPr sz="1600" dirty="0">
              <a:solidFill>
                <a:schemeClr val="dk1"/>
              </a:solidFill>
              <a:latin typeface="Roboto"/>
              <a:ea typeface="Roboto"/>
              <a:cs typeface="Roboto"/>
              <a:sym typeface="Roboto"/>
            </a:endParaRPr>
          </a:p>
          <a:p>
            <a:pPr marL="0" marR="0" lvl="0" indent="0" algn="l" rtl="0">
              <a:lnSpc>
                <a:spcPct val="114000"/>
              </a:lnSpc>
              <a:spcBef>
                <a:spcPts val="0"/>
              </a:spcBef>
              <a:spcAft>
                <a:spcPts val="0"/>
              </a:spcAft>
              <a:buNone/>
            </a:pPr>
            <a:endParaRPr sz="1600" dirty="0">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9"/>
        <p:cNvGrpSpPr/>
        <p:nvPr/>
      </p:nvGrpSpPr>
      <p:grpSpPr>
        <a:xfrm>
          <a:off x="0" y="0"/>
          <a:ext cx="0" cy="0"/>
          <a:chOff x="0" y="0"/>
          <a:chExt cx="0" cy="0"/>
        </a:xfrm>
      </p:grpSpPr>
      <p:sp>
        <p:nvSpPr>
          <p:cNvPr id="380" name="Google Shape;380;g164c9d1a467_0_330"/>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dirty="0"/>
          </a:p>
        </p:txBody>
      </p:sp>
      <p:sp>
        <p:nvSpPr>
          <p:cNvPr id="381" name="Google Shape;381;g164c9d1a467_0_330"/>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Acknowledgments</a:t>
            </a:r>
            <a:endParaRPr b="1" dirty="0"/>
          </a:p>
        </p:txBody>
      </p:sp>
      <p:sp>
        <p:nvSpPr>
          <p:cNvPr id="382" name="Google Shape;382;g164c9d1a467_0_330"/>
          <p:cNvSpPr txBox="1"/>
          <p:nvPr/>
        </p:nvSpPr>
        <p:spPr>
          <a:xfrm>
            <a:off x="254000" y="1473199"/>
            <a:ext cx="6819900" cy="76328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dk1"/>
                </a:solidFill>
                <a:latin typeface="Roboto"/>
                <a:ea typeface="Roboto"/>
                <a:cs typeface="Roboto"/>
                <a:sym typeface="Roboto"/>
              </a:rPr>
              <a:t>The process to complete this Strategic Plan began with the Edgefield County First Steps Needs and Resources Assessment process. Surveys were distributed to community partners and parents with young children.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These survey results were tabulated and additional sources were utilized for data reports, including KidsCount, County Health Rankings and Roadmaps from the University of Wisconsin Population Health Institute, the South Carolina Department of Social Services, South Carolina DHEC Vital Records, the South Carolina Education Oversight Committee, and the American Community Survey 5-Year Estimates (2016-2020).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Community meetings were held in February 2023 with participants attending representing the local school district, local child care providers, Early Head Start, faith community, Adult Education, Family Literacy, local charter school, law enforcement, mental health, and  local non-profit organizations. The attendees reviewed data relevant to young children and their families and brainstormed the vision and values of an early childhood system where all children reach their highest potential and mapped the county resources/assets and identified needs of the community. The meetings concluded with the group discussing the gaps in the resources. </a:t>
            </a:r>
          </a:p>
          <a:p>
            <a:pPr marL="0" marR="0" lvl="0" indent="0" algn="l" rtl="0">
              <a:spcBef>
                <a:spcPts val="0"/>
              </a:spcBef>
              <a:spcAft>
                <a:spcPts val="0"/>
              </a:spcAft>
              <a:buNone/>
            </a:pPr>
            <a:endParaRPr lang="en-US" dirty="0">
              <a:solidFill>
                <a:schemeClr val="dk1"/>
              </a:solidFill>
              <a:latin typeface="Roboto"/>
              <a:ea typeface="Roboto"/>
              <a:cs typeface="Roboto"/>
              <a:sym typeface="Roboto"/>
            </a:endParaRPr>
          </a:p>
          <a:p>
            <a:pPr marL="0" marR="0" lvl="0" indent="0" algn="l" rtl="0">
              <a:spcBef>
                <a:spcPts val="0"/>
              </a:spcBef>
              <a:spcAft>
                <a:spcPts val="0"/>
              </a:spcAft>
              <a:buNone/>
            </a:pPr>
            <a:r>
              <a:rPr lang="en-US" dirty="0">
                <a:solidFill>
                  <a:schemeClr val="dk1"/>
                </a:solidFill>
                <a:latin typeface="Roboto"/>
                <a:ea typeface="Roboto"/>
                <a:cs typeface="Roboto"/>
                <a:sym typeface="Roboto"/>
              </a:rPr>
              <a:t>Edgefield County First Steps wants to acknowledge those who completed surveys as well as the attendees at the community meetings. All contributions were invaluable as we completed our needs and resources assessment, which then informed our 2024-2026 Strategic Plan.</a:t>
            </a: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endParaRPr lang="en-US" i="1">
              <a:solidFill>
                <a:schemeClr val="dk1"/>
              </a:solidFill>
              <a:latin typeface="Roboto"/>
              <a:ea typeface="Roboto"/>
              <a:cs typeface="Roboto"/>
              <a:sym typeface="Roboto"/>
            </a:endParaRPr>
          </a:p>
          <a:p>
            <a:pPr marL="0" marR="0" lvl="0" indent="0" algn="l" rtl="0">
              <a:spcBef>
                <a:spcPts val="0"/>
              </a:spcBef>
              <a:spcAft>
                <a:spcPts val="0"/>
              </a:spcAft>
              <a:buNone/>
            </a:pPr>
            <a:endParaRPr lang="en-US" i="1" dirty="0">
              <a:solidFill>
                <a:schemeClr val="dk1"/>
              </a:solidFill>
              <a:latin typeface="Roboto"/>
              <a:ea typeface="Roboto"/>
              <a:cs typeface="Roboto"/>
              <a:sym typeface="Roboto"/>
            </a:endParaRPr>
          </a:p>
          <a:p>
            <a:pPr marL="0" marR="0" lvl="0" indent="0" algn="l" rtl="0">
              <a:spcBef>
                <a:spcPts val="0"/>
              </a:spcBef>
              <a:spcAft>
                <a:spcPts val="0"/>
              </a:spcAft>
              <a:buNone/>
            </a:pPr>
            <a:r>
              <a:rPr lang="en-US" i="1" dirty="0">
                <a:solidFill>
                  <a:schemeClr val="dk1"/>
                </a:solidFill>
                <a:latin typeface="Roboto"/>
                <a:ea typeface="Roboto"/>
                <a:cs typeface="Roboto"/>
                <a:sym typeface="Roboto"/>
              </a:rPr>
              <a:t>“The project described was supported through South Carolina First Steps by the Preschool Development Grant Birth through Five Initiative (PDG B-5), Grant Number 90TP0080-02-01 from the Office of Child Care, Administration for Children and Families, U.S. Department of Health and Human Services.”</a:t>
            </a:r>
          </a:p>
        </p:txBody>
      </p:sp>
    </p:spTree>
  </p:cSld>
  <p:clrMapOvr>
    <a:masterClrMapping/>
  </p:clrMapOvr>
</p:sld>
</file>

<file path=ppt/theme/theme1.xml><?xml version="1.0" encoding="utf-8"?>
<a:theme xmlns:a="http://schemas.openxmlformats.org/drawingml/2006/main" name="Office Theme">
  <a:themeElements>
    <a:clrScheme name="First Steps">
      <a:dk1>
        <a:srgbClr val="000000"/>
      </a:dk1>
      <a:lt1>
        <a:srgbClr val="FFFFFF"/>
      </a:lt1>
      <a:dk2>
        <a:srgbClr val="44546A"/>
      </a:dk2>
      <a:lt2>
        <a:srgbClr val="E7E6E6"/>
      </a:lt2>
      <a:accent1>
        <a:srgbClr val="0099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3118</Words>
  <Application>Microsoft Office PowerPoint</Application>
  <PresentationFormat>Custom</PresentationFormat>
  <Paragraphs>240</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Avenir</vt:lpstr>
      <vt:lpstr>Roboto</vt:lpstr>
      <vt:lpstr>Script MT Bold</vt:lpstr>
      <vt:lpstr>Montserrat Light</vt:lpstr>
      <vt:lpstr>Montserrat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Beth</dc:creator>
  <cp:lastModifiedBy>Candi Lalonde</cp:lastModifiedBy>
  <cp:revision>5</cp:revision>
  <cp:lastPrinted>2023-04-18T18:37:03Z</cp:lastPrinted>
  <dcterms:created xsi:type="dcterms:W3CDTF">2019-07-03T16:44:41Z</dcterms:created>
  <dcterms:modified xsi:type="dcterms:W3CDTF">2023-05-02T00:48:35Z</dcterms:modified>
</cp:coreProperties>
</file>