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4"/>
  </p:sldMasterIdLst>
  <p:notesMasterIdLst>
    <p:notesMasterId r:id="rId13"/>
  </p:notesMasterIdLst>
  <p:sldIdLst>
    <p:sldId id="267" r:id="rId5"/>
    <p:sldId id="269" r:id="rId6"/>
    <p:sldId id="270" r:id="rId7"/>
    <p:sldId id="272" r:id="rId8"/>
    <p:sldId id="293" r:id="rId9"/>
    <p:sldId id="294" r:id="rId10"/>
    <p:sldId id="295" r:id="rId11"/>
    <p:sldId id="296" r:id="rId12"/>
  </p:sldIdLst>
  <p:sldSz cx="7315200" cy="9601200"/>
  <p:notesSz cx="7102475" cy="9388475"/>
  <p:embeddedFontLst>
    <p:embeddedFont>
      <p:font typeface="Lucida Calligraphy" panose="03010101010101010101" pitchFamily="66" charset="0"/>
      <p:regular r:id="rId14"/>
    </p:embeddedFont>
    <p:embeddedFont>
      <p:font typeface="Montserrat" panose="00000500000000000000" pitchFamily="2" charset="0"/>
      <p:regular r:id="rId15"/>
      <p:bold r:id="rId16"/>
      <p:italic r:id="rId17"/>
      <p:boldItalic r:id="rId18"/>
    </p:embeddedFont>
    <p:embeddedFont>
      <p:font typeface="Montserrat Light" panose="00000400000000000000" pitchFamily="2" charset="0"/>
      <p:regular r:id="rId19"/>
      <p:bold r:id="rId20"/>
      <p:italic r:id="rId21"/>
      <p:boldItalic r:id="rId22"/>
    </p:embeddedFont>
    <p:embeddedFont>
      <p:font typeface="Roboto" panose="02000000000000000000" pitchFamily="2"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51" roundtripDataSignature="AMtx7mh4Ch6EI6mdbppcyih5BZ+2BA4YE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B60509-22B0-BB52-E2AC-B5190F11EC89}" name="Branch, Jaiden" initials="" userId="S::jbranch@scfirststeps.org::b7be0603-bab7-42b8-9b67-f9ae05684f61" providerId="AD"/>
  <p188:author id="{39166C15-7F2A-1B5F-567E-E968B2E876F1}" name="Richard, Chelsea" initials="CR" userId="S::crichard@scfirststeps.org::71d7867d-36be-44ef-b265-62e7cb913fe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9DB6"/>
    <a:srgbClr val="D2EC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DEE0E0-6783-4997-9731-8F3E4912D741}" v="16" dt="2026-02-12T13:33:17.246"/>
  </p1510:revLst>
</p1510:revInfo>
</file>

<file path=ppt/tableStyles.xml><?xml version="1.0" encoding="utf-8"?>
<a:tblStyleLst xmlns:a="http://schemas.openxmlformats.org/drawingml/2006/main" def="{E7EFA9DE-48CC-4311-AE1E-35E88C37F541}">
  <a:tblStyle styleId="{E7EFA9DE-48CC-4311-AE1E-35E88C37F541}" styleName="Table_0">
    <a:wholeTbl>
      <a:tcTxStyle b="off" i="off">
        <a:font>
          <a:latin typeface="Roboto"/>
          <a:ea typeface="Roboto"/>
          <a:cs typeface="Roboto"/>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A0000A27-5CBD-44C3-B4F9-5F44E907DC8F}"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3210"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 Type="http://schemas.openxmlformats.org/officeDocument/2006/relationships/customXml" Target="../customXml/item3.xml"/><Relationship Id="rId21" Type="http://schemas.openxmlformats.org/officeDocument/2006/relationships/font" Target="fonts/font8.fntdata"/><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4.fntdata"/><Relationship Id="rId25" Type="http://schemas.openxmlformats.org/officeDocument/2006/relationships/font" Target="fonts/font12.fntdata"/><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font" Target="fonts/font7.fntdata"/><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1.fntdata"/><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font" Target="fonts/font2.fntdata"/><Relationship Id="rId23" Type="http://schemas.openxmlformats.org/officeDocument/2006/relationships/font" Target="fonts/font10.fntdata"/><Relationship Id="rId57" Type="http://schemas.microsoft.com/office/2018/10/relationships/authors" Target="authors.xml"/><Relationship Id="rId10" Type="http://schemas.openxmlformats.org/officeDocument/2006/relationships/slide" Target="slides/slide6.xml"/><Relationship Id="rId19" Type="http://schemas.openxmlformats.org/officeDocument/2006/relationships/font" Target="fonts/font6.fntdata"/><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openxmlformats.org/officeDocument/2006/relationships/font" Target="fonts/font9.fntdata"/><Relationship Id="rId56" Type="http://schemas.microsoft.com/office/2015/10/relationships/revisionInfo" Target="revisionInfo.xml"/><Relationship Id="rId8" Type="http://schemas.openxmlformats.org/officeDocument/2006/relationships/slide" Target="slides/slide4.xml"/><Relationship Id="rId5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77739" cy="471054"/>
          </a:xfrm>
          <a:prstGeom prst="rect">
            <a:avLst/>
          </a:prstGeom>
          <a:noFill/>
          <a:ln>
            <a:noFill/>
          </a:ln>
        </p:spPr>
        <p:txBody>
          <a:bodyPr spcFirstLastPara="1" wrap="square" lIns="94214" tIns="47107" rIns="94214" bIns="47107"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4023092" y="0"/>
            <a:ext cx="3077739" cy="471054"/>
          </a:xfrm>
          <a:prstGeom prst="rect">
            <a:avLst/>
          </a:prstGeom>
          <a:noFill/>
          <a:ln>
            <a:noFill/>
          </a:ln>
        </p:spPr>
        <p:txBody>
          <a:bodyPr spcFirstLastPara="1" wrap="square" lIns="94214" tIns="47107" rIns="94214" bIns="47107"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2344738" y="1173163"/>
            <a:ext cx="241300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10248" y="4518203"/>
            <a:ext cx="5681980" cy="3696713"/>
          </a:xfrm>
          <a:prstGeom prst="rect">
            <a:avLst/>
          </a:prstGeom>
          <a:noFill/>
          <a:ln>
            <a:noFill/>
          </a:ln>
        </p:spPr>
        <p:txBody>
          <a:bodyPr spcFirstLastPara="1" wrap="square" lIns="94214" tIns="47107" rIns="94214" bIns="47107"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917423"/>
            <a:ext cx="3077739" cy="471053"/>
          </a:xfrm>
          <a:prstGeom prst="rect">
            <a:avLst/>
          </a:prstGeom>
          <a:noFill/>
          <a:ln>
            <a:noFill/>
          </a:ln>
        </p:spPr>
        <p:txBody>
          <a:bodyPr spcFirstLastPara="1" wrap="square" lIns="94214" tIns="47107" rIns="94214" bIns="47107"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4023092" y="8917423"/>
            <a:ext cx="3077739" cy="471053"/>
          </a:xfrm>
          <a:prstGeom prst="rect">
            <a:avLst/>
          </a:prstGeom>
          <a:noFill/>
          <a:ln>
            <a:noFill/>
          </a:ln>
        </p:spPr>
        <p:txBody>
          <a:bodyPr spcFirstLastPara="1" wrap="square" lIns="94214" tIns="47107" rIns="94214" bIns="47107"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8:notes"/>
          <p:cNvSpPr>
            <a:spLocks noGrp="1" noRot="1" noChangeAspect="1"/>
          </p:cNvSpPr>
          <p:nvPr>
            <p:ph type="sldImg" idx="2"/>
          </p:nvPr>
        </p:nvSpPr>
        <p:spPr>
          <a:xfrm>
            <a:off x="2344738" y="1173163"/>
            <a:ext cx="241300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8:notes"/>
          <p:cNvSpPr txBox="1">
            <a:spLocks noGrp="1"/>
          </p:cNvSpPr>
          <p:nvPr>
            <p:ph type="body" idx="1"/>
          </p:nvPr>
        </p:nvSpPr>
        <p:spPr>
          <a:xfrm>
            <a:off x="710248" y="4518203"/>
            <a:ext cx="5681980" cy="3696713"/>
          </a:xfrm>
          <a:prstGeom prst="rect">
            <a:avLst/>
          </a:prstGeom>
          <a:noFill/>
          <a:ln>
            <a:noFill/>
          </a:ln>
        </p:spPr>
        <p:txBody>
          <a:bodyPr spcFirstLastPara="1" wrap="square" lIns="94214" tIns="47107" rIns="94214" bIns="47107" anchor="t" anchorCtr="0">
            <a:noAutofit/>
          </a:bodyPr>
          <a:lstStyle/>
          <a:p>
            <a:pPr marL="0" indent="0">
              <a:buClr>
                <a:srgbClr val="FF0000"/>
              </a:buClr>
              <a:buSzPts val="1200"/>
            </a:pPr>
            <a:r>
              <a:rPr lang="en-US" dirty="0"/>
              <a:t>This is the </a:t>
            </a:r>
            <a:r>
              <a:rPr lang="en-US" b="1" dirty="0"/>
              <a:t>COVER</a:t>
            </a:r>
            <a:r>
              <a:rPr lang="en-US" dirty="0"/>
              <a:t> of your comprehensive plan. Delete the placeholder logo and replace it with your county logo. From the </a:t>
            </a:r>
            <a:r>
              <a:rPr lang="en-US" b="1" dirty="0"/>
              <a:t>Insert</a:t>
            </a:r>
            <a:r>
              <a:rPr lang="en-US" dirty="0"/>
              <a:t> tab, select </a:t>
            </a:r>
            <a:r>
              <a:rPr lang="en-US" b="1" dirty="0"/>
              <a:t>Pictures</a:t>
            </a:r>
            <a:r>
              <a:rPr lang="en-US" dirty="0"/>
              <a:t>. Browse to the folder where your “color w white text” logo is stored. Select it and click </a:t>
            </a:r>
            <a:r>
              <a:rPr lang="en-US" b="1" dirty="0"/>
              <a:t>Open</a:t>
            </a:r>
            <a:r>
              <a:rPr lang="en-US" dirty="0"/>
              <a:t>. After the logo appears, double-click it to open the </a:t>
            </a:r>
            <a:r>
              <a:rPr lang="en-US" b="1" dirty="0"/>
              <a:t>Format</a:t>
            </a:r>
            <a:r>
              <a:rPr lang="en-US" dirty="0"/>
              <a:t> tab. Resize by clicking in the </a:t>
            </a:r>
            <a:r>
              <a:rPr lang="en-US" b="1" dirty="0"/>
              <a:t>Width</a:t>
            </a:r>
            <a:r>
              <a:rPr lang="en-US" dirty="0"/>
              <a:t> box and entering </a:t>
            </a:r>
            <a:r>
              <a:rPr lang="en-US" b="1" dirty="0"/>
              <a:t>2.5</a:t>
            </a:r>
            <a:r>
              <a:rPr lang="en-US" dirty="0"/>
              <a:t>. Align the logo with the comprehensive plan title below.</a:t>
            </a:r>
            <a:endParaRPr dirty="0"/>
          </a:p>
          <a:p>
            <a:pPr marL="0" indent="0"/>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0:notes"/>
          <p:cNvSpPr>
            <a:spLocks noGrp="1" noRot="1" noChangeAspect="1"/>
          </p:cNvSpPr>
          <p:nvPr>
            <p:ph type="sldImg" idx="2"/>
          </p:nvPr>
        </p:nvSpPr>
        <p:spPr>
          <a:xfrm>
            <a:off x="2344738" y="1173163"/>
            <a:ext cx="241300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p10:notes"/>
          <p:cNvSpPr txBox="1">
            <a:spLocks noGrp="1"/>
          </p:cNvSpPr>
          <p:nvPr>
            <p:ph type="body" idx="1"/>
          </p:nvPr>
        </p:nvSpPr>
        <p:spPr>
          <a:xfrm>
            <a:off x="710248" y="4518203"/>
            <a:ext cx="5681980" cy="3696713"/>
          </a:xfrm>
          <a:prstGeom prst="rect">
            <a:avLst/>
          </a:prstGeom>
          <a:noFill/>
          <a:ln>
            <a:noFill/>
          </a:ln>
        </p:spPr>
        <p:txBody>
          <a:bodyPr spcFirstLastPara="1" wrap="square" lIns="94214" tIns="47107" rIns="94214" bIns="47107" anchor="t" anchorCtr="0">
            <a:noAutofit/>
          </a:bodyPr>
          <a:lstStyle/>
          <a:p>
            <a:pPr marL="0" indent="0">
              <a:buClr>
                <a:schemeClr val="dk1"/>
              </a:buClr>
              <a:buSzPts val="1200"/>
            </a:pPr>
            <a:r>
              <a:rPr lang="en-US" b="1" dirty="0"/>
              <a:t>LOGO: </a:t>
            </a:r>
            <a:r>
              <a:rPr lang="en-US" dirty="0"/>
              <a:t>Delete the placeholder logo and replace it with your county logo. From the </a:t>
            </a:r>
            <a:r>
              <a:rPr lang="en-US" b="1" dirty="0"/>
              <a:t>Insert</a:t>
            </a:r>
            <a:r>
              <a:rPr lang="en-US" dirty="0"/>
              <a:t> tab, select </a:t>
            </a:r>
            <a:r>
              <a:rPr lang="en-US" b="1" dirty="0"/>
              <a:t>Pictures</a:t>
            </a:r>
            <a:r>
              <a:rPr lang="en-US" dirty="0"/>
              <a:t>. Browse to the folder where your “color w white text” logo is stored. Select it and click </a:t>
            </a:r>
            <a:r>
              <a:rPr lang="en-US" b="1" dirty="0"/>
              <a:t>Open</a:t>
            </a:r>
            <a:r>
              <a:rPr lang="en-US" dirty="0"/>
              <a:t>. After the logo appears, double-click it to open the </a:t>
            </a:r>
            <a:r>
              <a:rPr lang="en-US" b="1" dirty="0"/>
              <a:t>Format</a:t>
            </a:r>
            <a:r>
              <a:rPr lang="en-US" dirty="0"/>
              <a:t> tab. Resize by clicking in the </a:t>
            </a:r>
            <a:r>
              <a:rPr lang="en-US" b="1" dirty="0"/>
              <a:t>Width</a:t>
            </a:r>
            <a:r>
              <a:rPr lang="en-US" dirty="0"/>
              <a:t> box and entering 2. Place the image in the center of the blue header. From the </a:t>
            </a:r>
            <a:r>
              <a:rPr lang="en-US" b="1" dirty="0"/>
              <a:t>Format </a:t>
            </a:r>
            <a:r>
              <a:rPr lang="en-US" dirty="0"/>
              <a:t>tab, click </a:t>
            </a:r>
            <a:r>
              <a:rPr lang="en-US" b="1" dirty="0"/>
              <a:t>Align</a:t>
            </a:r>
            <a:r>
              <a:rPr lang="en-US" dirty="0"/>
              <a:t> &gt; </a:t>
            </a:r>
            <a:r>
              <a:rPr lang="en-US" b="1" dirty="0"/>
              <a:t>Align Center</a:t>
            </a:r>
            <a:r>
              <a:rPr lang="en-US" dirty="0"/>
              <a:t>.</a:t>
            </a:r>
            <a:endParaRPr dirty="0"/>
          </a:p>
          <a:p>
            <a:pPr marL="0" indent="0"/>
            <a:endParaRPr dirty="0"/>
          </a:p>
          <a:p>
            <a:pPr marL="0" indent="0"/>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1:notes"/>
          <p:cNvSpPr>
            <a:spLocks noGrp="1" noRot="1" noChangeAspect="1"/>
          </p:cNvSpPr>
          <p:nvPr>
            <p:ph type="sldImg" idx="2"/>
          </p:nvPr>
        </p:nvSpPr>
        <p:spPr>
          <a:xfrm>
            <a:off x="2344738" y="1173163"/>
            <a:ext cx="241300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p11:notes"/>
          <p:cNvSpPr txBox="1">
            <a:spLocks noGrp="1"/>
          </p:cNvSpPr>
          <p:nvPr>
            <p:ph type="body" idx="1"/>
          </p:nvPr>
        </p:nvSpPr>
        <p:spPr>
          <a:xfrm>
            <a:off x="710248" y="4518203"/>
            <a:ext cx="5681980" cy="3696713"/>
          </a:xfrm>
          <a:prstGeom prst="rect">
            <a:avLst/>
          </a:prstGeom>
          <a:noFill/>
          <a:ln>
            <a:noFill/>
          </a:ln>
        </p:spPr>
        <p:txBody>
          <a:bodyPr spcFirstLastPara="1" wrap="square" lIns="94214" tIns="47107" rIns="94214" bIns="47107" anchor="t" anchorCtr="0">
            <a:noAutofit/>
          </a:bodyPr>
          <a:lstStyle/>
          <a:p>
            <a:pPr marL="0" indent="0"/>
            <a:r>
              <a:rPr lang="en-US" b="1" dirty="0"/>
              <a:t>TEXT: </a:t>
            </a:r>
            <a:r>
              <a:rPr lang="en-US" dirty="0"/>
              <a:t>Use the text boxes provided to give an introduction to your partnership and outline your goals.</a:t>
            </a:r>
            <a:endParaRPr dirty="0"/>
          </a:p>
          <a:p>
            <a:pPr marL="0" indent="0"/>
            <a:endParaRPr dirty="0"/>
          </a:p>
          <a:p>
            <a:pPr marL="0" indent="0"/>
            <a:r>
              <a:rPr lang="en-US" b="1" dirty="0"/>
              <a:t>PHOTO &amp; SIGNATURE: </a:t>
            </a:r>
            <a:r>
              <a:rPr lang="en-US" dirty="0"/>
              <a:t>Delete the placeholder images and replace them with a high-quality photo and signature. (</a:t>
            </a:r>
            <a:r>
              <a:rPr lang="en-US" b="1" dirty="0"/>
              <a:t>Insert</a:t>
            </a:r>
            <a:r>
              <a:rPr lang="en-US" dirty="0"/>
              <a:t> &gt; </a:t>
            </a:r>
            <a:r>
              <a:rPr lang="en-US" b="1" dirty="0"/>
              <a:t>Pictures</a:t>
            </a:r>
            <a:r>
              <a:rPr lang="en-US" dirty="0"/>
              <a:t>.) Double-click the images to open the </a:t>
            </a:r>
            <a:r>
              <a:rPr lang="en-US" b="1" dirty="0"/>
              <a:t>Format</a:t>
            </a:r>
            <a:r>
              <a:rPr lang="en-US" dirty="0"/>
              <a:t> tab, where you can crop and resize these images. Edit the text box below the ED photo with ED name and partnership name.</a:t>
            </a:r>
            <a:endParaRPr dirty="0"/>
          </a:p>
          <a:p>
            <a:pPr marL="0" indent="0"/>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64c9d1a467_0_249:notes"/>
          <p:cNvSpPr>
            <a:spLocks noGrp="1" noRot="1" noChangeAspect="1"/>
          </p:cNvSpPr>
          <p:nvPr>
            <p:ph type="sldImg" idx="2"/>
          </p:nvPr>
        </p:nvSpPr>
        <p:spPr>
          <a:xfrm>
            <a:off x="2344738" y="1173163"/>
            <a:ext cx="241300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g164c9d1a467_0_249:notes"/>
          <p:cNvSpPr txBox="1">
            <a:spLocks noGrp="1"/>
          </p:cNvSpPr>
          <p:nvPr>
            <p:ph type="body" idx="1"/>
          </p:nvPr>
        </p:nvSpPr>
        <p:spPr>
          <a:xfrm>
            <a:off x="710247" y="4518203"/>
            <a:ext cx="5681922" cy="3696837"/>
          </a:xfrm>
          <a:prstGeom prst="rect">
            <a:avLst/>
          </a:prstGeom>
          <a:noFill/>
          <a:ln>
            <a:noFill/>
          </a:ln>
        </p:spPr>
        <p:txBody>
          <a:bodyPr spcFirstLastPara="1" wrap="square" lIns="94214" tIns="47107" rIns="94214" bIns="47107" anchor="t" anchorCtr="0">
            <a:noAutofit/>
          </a:bodyPr>
          <a:lstStyle/>
          <a:p>
            <a:pPr marL="0" indent="0"/>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23:notes"/>
          <p:cNvSpPr>
            <a:spLocks noGrp="1" noRot="1" noChangeAspect="1"/>
          </p:cNvSpPr>
          <p:nvPr>
            <p:ph type="sldImg" idx="2"/>
          </p:nvPr>
        </p:nvSpPr>
        <p:spPr>
          <a:xfrm>
            <a:off x="2344738" y="1173163"/>
            <a:ext cx="241300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23:notes"/>
          <p:cNvSpPr txBox="1">
            <a:spLocks noGrp="1"/>
          </p:cNvSpPr>
          <p:nvPr>
            <p:ph type="body" idx="1"/>
          </p:nvPr>
        </p:nvSpPr>
        <p:spPr>
          <a:xfrm>
            <a:off x="710248" y="4518203"/>
            <a:ext cx="5681980" cy="3696713"/>
          </a:xfrm>
          <a:prstGeom prst="rect">
            <a:avLst/>
          </a:prstGeom>
          <a:noFill/>
          <a:ln>
            <a:noFill/>
          </a:ln>
        </p:spPr>
        <p:txBody>
          <a:bodyPr spcFirstLastPara="1" wrap="square" lIns="94214" tIns="47107" rIns="94214" bIns="47107" anchor="t" anchorCtr="0">
            <a:noAutofit/>
          </a:bodyPr>
          <a:lstStyle/>
          <a:p>
            <a:pPr marL="0" indent="0">
              <a:buClr>
                <a:schemeClr val="dk1"/>
              </a:buClr>
              <a:buSzPts val="1200"/>
            </a:pPr>
            <a:r>
              <a:rPr lang="en-US" b="1" dirty="0"/>
              <a:t>REPLACE</a:t>
            </a:r>
            <a:r>
              <a:rPr lang="en-US" b="0" dirty="0"/>
              <a:t> the word objective with the third objective you chose. You must select at least </a:t>
            </a:r>
            <a:r>
              <a:rPr lang="en-US" b="1" dirty="0"/>
              <a:t>one strategy</a:t>
            </a:r>
            <a:r>
              <a:rPr lang="en-US" b="0" dirty="0"/>
              <a:t> per objective. For each strategy, select at least one </a:t>
            </a:r>
            <a:r>
              <a:rPr lang="en-US" b="1" dirty="0"/>
              <a:t>SMART goal</a:t>
            </a:r>
            <a:r>
              <a:rPr lang="en-US" b="0" dirty="0"/>
              <a:t> and identify at least one </a:t>
            </a:r>
            <a:r>
              <a:rPr lang="en-US" b="1" dirty="0"/>
              <a:t>community collaborator. DELETE</a:t>
            </a:r>
            <a:r>
              <a:rPr lang="en-US" b="0" dirty="0"/>
              <a:t> any text you do not use. If you need more pages for your objectives or strategies, </a:t>
            </a:r>
            <a:r>
              <a:rPr lang="en-US" b="1" dirty="0"/>
              <a:t>DUPLICATE THIS SLIDE</a:t>
            </a:r>
            <a:r>
              <a:rPr lang="en-US" b="0" dirty="0"/>
              <a:t> and change the numbers to correspond.</a:t>
            </a:r>
            <a:endParaRPr b="1" dirty="0"/>
          </a:p>
          <a:p>
            <a:pPr marL="0" indent="0"/>
            <a:endParaRPr dirty="0"/>
          </a:p>
        </p:txBody>
      </p:sp>
    </p:spTree>
    <p:extLst>
      <p:ext uri="{BB962C8B-B14F-4D97-AF65-F5344CB8AC3E}">
        <p14:creationId xmlns:p14="http://schemas.microsoft.com/office/powerpoint/2010/main" val="3946954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23:notes"/>
          <p:cNvSpPr>
            <a:spLocks noGrp="1" noRot="1" noChangeAspect="1"/>
          </p:cNvSpPr>
          <p:nvPr>
            <p:ph type="sldImg" idx="2"/>
          </p:nvPr>
        </p:nvSpPr>
        <p:spPr>
          <a:xfrm>
            <a:off x="2344738" y="1173163"/>
            <a:ext cx="241300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23:notes"/>
          <p:cNvSpPr txBox="1">
            <a:spLocks noGrp="1"/>
          </p:cNvSpPr>
          <p:nvPr>
            <p:ph type="body" idx="1"/>
          </p:nvPr>
        </p:nvSpPr>
        <p:spPr>
          <a:xfrm>
            <a:off x="710248" y="4518203"/>
            <a:ext cx="5681980" cy="3696713"/>
          </a:xfrm>
          <a:prstGeom prst="rect">
            <a:avLst/>
          </a:prstGeom>
          <a:noFill/>
          <a:ln>
            <a:noFill/>
          </a:ln>
        </p:spPr>
        <p:txBody>
          <a:bodyPr spcFirstLastPara="1" wrap="square" lIns="94214" tIns="47107" rIns="94214" bIns="47107" anchor="t" anchorCtr="0">
            <a:noAutofit/>
          </a:bodyPr>
          <a:lstStyle/>
          <a:p>
            <a:pPr marL="0" indent="0">
              <a:buClr>
                <a:schemeClr val="dk1"/>
              </a:buClr>
              <a:buSzPts val="1200"/>
            </a:pPr>
            <a:r>
              <a:rPr lang="en-US" b="1" dirty="0"/>
              <a:t>REPLACE</a:t>
            </a:r>
            <a:r>
              <a:rPr lang="en-US" b="0" dirty="0"/>
              <a:t> the word objective with the third objective you chose. You must select at least </a:t>
            </a:r>
            <a:r>
              <a:rPr lang="en-US" b="1" dirty="0"/>
              <a:t>one strategy</a:t>
            </a:r>
            <a:r>
              <a:rPr lang="en-US" b="0" dirty="0"/>
              <a:t> per objective. For each strategy, select at least one </a:t>
            </a:r>
            <a:r>
              <a:rPr lang="en-US" b="1" dirty="0"/>
              <a:t>SMART goal</a:t>
            </a:r>
            <a:r>
              <a:rPr lang="en-US" b="0" dirty="0"/>
              <a:t> and identify at least one </a:t>
            </a:r>
            <a:r>
              <a:rPr lang="en-US" b="1" dirty="0"/>
              <a:t>community collaborator. DELETE</a:t>
            </a:r>
            <a:r>
              <a:rPr lang="en-US" b="0" dirty="0"/>
              <a:t> any text you do not use. If you need more pages for your objectives or strategies, </a:t>
            </a:r>
            <a:r>
              <a:rPr lang="en-US" b="1" dirty="0"/>
              <a:t>DUPLICATE THIS SLIDE</a:t>
            </a:r>
            <a:r>
              <a:rPr lang="en-US" b="0" dirty="0"/>
              <a:t> and change the numbers to correspond.</a:t>
            </a:r>
            <a:endParaRPr b="1" dirty="0"/>
          </a:p>
          <a:p>
            <a:pPr marL="0" indent="0"/>
            <a:endParaRPr dirty="0"/>
          </a:p>
        </p:txBody>
      </p:sp>
    </p:spTree>
    <p:extLst>
      <p:ext uri="{BB962C8B-B14F-4D97-AF65-F5344CB8AC3E}">
        <p14:creationId xmlns:p14="http://schemas.microsoft.com/office/powerpoint/2010/main" val="3738696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23:notes"/>
          <p:cNvSpPr>
            <a:spLocks noGrp="1" noRot="1" noChangeAspect="1"/>
          </p:cNvSpPr>
          <p:nvPr>
            <p:ph type="sldImg" idx="2"/>
          </p:nvPr>
        </p:nvSpPr>
        <p:spPr>
          <a:xfrm>
            <a:off x="2344738" y="1173163"/>
            <a:ext cx="241300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23:notes"/>
          <p:cNvSpPr txBox="1">
            <a:spLocks noGrp="1"/>
          </p:cNvSpPr>
          <p:nvPr>
            <p:ph type="body" idx="1"/>
          </p:nvPr>
        </p:nvSpPr>
        <p:spPr>
          <a:xfrm>
            <a:off x="710248" y="4518203"/>
            <a:ext cx="5681980" cy="3696713"/>
          </a:xfrm>
          <a:prstGeom prst="rect">
            <a:avLst/>
          </a:prstGeom>
          <a:noFill/>
          <a:ln>
            <a:noFill/>
          </a:ln>
        </p:spPr>
        <p:txBody>
          <a:bodyPr spcFirstLastPara="1" wrap="square" lIns="94214" tIns="47107" rIns="94214" bIns="47107" anchor="t" anchorCtr="0">
            <a:noAutofit/>
          </a:bodyPr>
          <a:lstStyle/>
          <a:p>
            <a:pPr marL="0" indent="0">
              <a:buClr>
                <a:schemeClr val="dk1"/>
              </a:buClr>
              <a:buSzPts val="1200"/>
            </a:pPr>
            <a:r>
              <a:rPr lang="en-US" b="1" dirty="0"/>
              <a:t>REPLACE</a:t>
            </a:r>
            <a:r>
              <a:rPr lang="en-US" b="0" dirty="0"/>
              <a:t> the word objective with the third objective you chose. You must select at least </a:t>
            </a:r>
            <a:r>
              <a:rPr lang="en-US" b="1" dirty="0"/>
              <a:t>one strategy</a:t>
            </a:r>
            <a:r>
              <a:rPr lang="en-US" b="0" dirty="0"/>
              <a:t> per objective. For each strategy, select at least one </a:t>
            </a:r>
            <a:r>
              <a:rPr lang="en-US" b="1" dirty="0"/>
              <a:t>SMART goal</a:t>
            </a:r>
            <a:r>
              <a:rPr lang="en-US" b="0" dirty="0"/>
              <a:t> and identify at least one </a:t>
            </a:r>
            <a:r>
              <a:rPr lang="en-US" b="1" dirty="0"/>
              <a:t>community collaborator. DELETE</a:t>
            </a:r>
            <a:r>
              <a:rPr lang="en-US" b="0" dirty="0"/>
              <a:t> any text you do not use. If you need more pages for your objectives or strategies, </a:t>
            </a:r>
            <a:r>
              <a:rPr lang="en-US" b="1" dirty="0"/>
              <a:t>DUPLICATE THIS SLIDE</a:t>
            </a:r>
            <a:r>
              <a:rPr lang="en-US" b="0" dirty="0"/>
              <a:t> and change the numbers to correspond.</a:t>
            </a:r>
            <a:endParaRPr b="1" dirty="0"/>
          </a:p>
          <a:p>
            <a:pPr marL="0" indent="0"/>
            <a:endParaRPr dirty="0"/>
          </a:p>
        </p:txBody>
      </p:sp>
    </p:spTree>
    <p:extLst>
      <p:ext uri="{BB962C8B-B14F-4D97-AF65-F5344CB8AC3E}">
        <p14:creationId xmlns:p14="http://schemas.microsoft.com/office/powerpoint/2010/main" val="3534587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164c9d1a467_0_330:notes"/>
          <p:cNvSpPr>
            <a:spLocks noGrp="1" noRot="1" noChangeAspect="1"/>
          </p:cNvSpPr>
          <p:nvPr>
            <p:ph type="sldImg" idx="2"/>
          </p:nvPr>
        </p:nvSpPr>
        <p:spPr>
          <a:xfrm>
            <a:off x="2344738" y="1173163"/>
            <a:ext cx="241300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8" name="Google Shape;378;g164c9d1a467_0_330:notes"/>
          <p:cNvSpPr txBox="1">
            <a:spLocks noGrp="1"/>
          </p:cNvSpPr>
          <p:nvPr>
            <p:ph type="body" idx="1"/>
          </p:nvPr>
        </p:nvSpPr>
        <p:spPr>
          <a:xfrm>
            <a:off x="710247" y="4518203"/>
            <a:ext cx="5681922" cy="3696837"/>
          </a:xfrm>
          <a:prstGeom prst="rect">
            <a:avLst/>
          </a:prstGeom>
          <a:noFill/>
          <a:ln>
            <a:noFill/>
          </a:ln>
        </p:spPr>
        <p:txBody>
          <a:bodyPr spcFirstLastPara="1" wrap="square" lIns="94214" tIns="47107" rIns="94214" bIns="47107" anchor="t" anchorCtr="0">
            <a:noAutofit/>
          </a:bodyPr>
          <a:lstStyle/>
          <a:p>
            <a:pPr marL="0" indent="0"/>
            <a:r>
              <a:rPr lang="en-US" dirty="0"/>
              <a:t>This is the back cover.</a:t>
            </a:r>
            <a:endParaRPr dirty="0"/>
          </a:p>
        </p:txBody>
      </p:sp>
    </p:spTree>
    <p:extLst>
      <p:ext uri="{BB962C8B-B14F-4D97-AF65-F5344CB8AC3E}">
        <p14:creationId xmlns:p14="http://schemas.microsoft.com/office/powerpoint/2010/main" val="357476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7"/>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7" name="Google Shape;17;p27"/>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8" name="Google Shape;18;p27"/>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28"/>
          <p:cNvSpPr txBox="1">
            <a:spLocks noGrp="1"/>
          </p:cNvSpPr>
          <p:nvPr>
            <p:ph type="ctrTitle"/>
          </p:nvPr>
        </p:nvSpPr>
        <p:spPr>
          <a:xfrm>
            <a:off x="548640" y="1571308"/>
            <a:ext cx="6217920" cy="334264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00"/>
              <a:buFont typeface="Montserrat"/>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8"/>
          <p:cNvSpPr txBox="1">
            <a:spLocks noGrp="1"/>
          </p:cNvSpPr>
          <p:nvPr>
            <p:ph type="subTitle" idx="1"/>
          </p:nvPr>
        </p:nvSpPr>
        <p:spPr>
          <a:xfrm>
            <a:off x="914400" y="5042853"/>
            <a:ext cx="5486400" cy="2318067"/>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00"/>
              </a:spcBef>
              <a:spcAft>
                <a:spcPts val="0"/>
              </a:spcAft>
              <a:buClr>
                <a:schemeClr val="dk1"/>
              </a:buClr>
              <a:buSzPts val="1920"/>
              <a:buNone/>
              <a:defRPr sz="1920"/>
            </a:lvl1pPr>
            <a:lvl2pPr lvl="1" algn="ctr">
              <a:lnSpc>
                <a:spcPct val="90000"/>
              </a:lnSpc>
              <a:spcBef>
                <a:spcPts val="400"/>
              </a:spcBef>
              <a:spcAft>
                <a:spcPts val="0"/>
              </a:spcAft>
              <a:buClr>
                <a:schemeClr val="dk1"/>
              </a:buClr>
              <a:buSzPts val="1600"/>
              <a:buNone/>
              <a:defRPr sz="1600"/>
            </a:lvl2pPr>
            <a:lvl3pPr lvl="2" algn="ctr">
              <a:lnSpc>
                <a:spcPct val="90000"/>
              </a:lnSpc>
              <a:spcBef>
                <a:spcPts val="400"/>
              </a:spcBef>
              <a:spcAft>
                <a:spcPts val="0"/>
              </a:spcAft>
              <a:buClr>
                <a:schemeClr val="dk1"/>
              </a:buClr>
              <a:buSzPts val="1440"/>
              <a:buNone/>
              <a:defRPr sz="1440"/>
            </a:lvl3pPr>
            <a:lvl4pPr lvl="3" algn="ctr">
              <a:lnSpc>
                <a:spcPct val="90000"/>
              </a:lnSpc>
              <a:spcBef>
                <a:spcPts val="400"/>
              </a:spcBef>
              <a:spcAft>
                <a:spcPts val="0"/>
              </a:spcAft>
              <a:buClr>
                <a:schemeClr val="dk1"/>
              </a:buClr>
              <a:buSzPts val="1280"/>
              <a:buNone/>
              <a:defRPr sz="1280"/>
            </a:lvl4pPr>
            <a:lvl5pPr lvl="4" algn="ctr">
              <a:lnSpc>
                <a:spcPct val="90000"/>
              </a:lnSpc>
              <a:spcBef>
                <a:spcPts val="400"/>
              </a:spcBef>
              <a:spcAft>
                <a:spcPts val="0"/>
              </a:spcAft>
              <a:buClr>
                <a:schemeClr val="dk1"/>
              </a:buClr>
              <a:buSzPts val="1280"/>
              <a:buNone/>
              <a:defRPr sz="1280"/>
            </a:lvl5pPr>
            <a:lvl6pPr lvl="5" algn="ctr">
              <a:lnSpc>
                <a:spcPct val="90000"/>
              </a:lnSpc>
              <a:spcBef>
                <a:spcPts val="400"/>
              </a:spcBef>
              <a:spcAft>
                <a:spcPts val="0"/>
              </a:spcAft>
              <a:buClr>
                <a:schemeClr val="dk1"/>
              </a:buClr>
              <a:buSzPts val="1280"/>
              <a:buNone/>
              <a:defRPr sz="1280"/>
            </a:lvl6pPr>
            <a:lvl7pPr lvl="6" algn="ctr">
              <a:lnSpc>
                <a:spcPct val="90000"/>
              </a:lnSpc>
              <a:spcBef>
                <a:spcPts val="400"/>
              </a:spcBef>
              <a:spcAft>
                <a:spcPts val="0"/>
              </a:spcAft>
              <a:buClr>
                <a:schemeClr val="dk1"/>
              </a:buClr>
              <a:buSzPts val="1280"/>
              <a:buNone/>
              <a:defRPr sz="1280"/>
            </a:lvl7pPr>
            <a:lvl8pPr lvl="7" algn="ctr">
              <a:lnSpc>
                <a:spcPct val="90000"/>
              </a:lnSpc>
              <a:spcBef>
                <a:spcPts val="400"/>
              </a:spcBef>
              <a:spcAft>
                <a:spcPts val="0"/>
              </a:spcAft>
              <a:buClr>
                <a:schemeClr val="dk1"/>
              </a:buClr>
              <a:buSzPts val="1280"/>
              <a:buNone/>
              <a:defRPr sz="1280"/>
            </a:lvl8pPr>
            <a:lvl9pPr lvl="8" algn="ctr">
              <a:lnSpc>
                <a:spcPct val="90000"/>
              </a:lnSpc>
              <a:spcBef>
                <a:spcPts val="400"/>
              </a:spcBef>
              <a:spcAft>
                <a:spcPts val="0"/>
              </a:spcAft>
              <a:buClr>
                <a:schemeClr val="dk1"/>
              </a:buClr>
              <a:buSzPts val="1280"/>
              <a:buNone/>
              <a:defRPr sz="1280"/>
            </a:lvl9pPr>
          </a:lstStyle>
          <a:p>
            <a:endParaRPr/>
          </a:p>
        </p:txBody>
      </p:sp>
      <p:sp>
        <p:nvSpPr>
          <p:cNvPr id="22" name="Google Shape;22;p28"/>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3" name="Google Shape;23;p28"/>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4" name="Google Shape;24;p28"/>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9"/>
          <p:cNvSpPr txBox="1">
            <a:spLocks noGrp="1"/>
          </p:cNvSpPr>
          <p:nvPr>
            <p:ph type="title"/>
          </p:nvPr>
        </p:nvSpPr>
        <p:spPr>
          <a:xfrm>
            <a:off x="502920" y="511177"/>
            <a:ext cx="6309360" cy="18557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9"/>
          <p:cNvSpPr txBox="1">
            <a:spLocks noGrp="1"/>
          </p:cNvSpPr>
          <p:nvPr>
            <p:ph type="body" idx="1"/>
          </p:nvPr>
        </p:nvSpPr>
        <p:spPr>
          <a:xfrm>
            <a:off x="502920" y="2555875"/>
            <a:ext cx="6309360" cy="609187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28" name="Google Shape;28;p29"/>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9" name="Google Shape;29;p29"/>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0" name="Google Shape;30;p29"/>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30"/>
          <p:cNvSpPr txBox="1">
            <a:spLocks noGrp="1"/>
          </p:cNvSpPr>
          <p:nvPr>
            <p:ph type="title"/>
          </p:nvPr>
        </p:nvSpPr>
        <p:spPr>
          <a:xfrm>
            <a:off x="499110" y="2393635"/>
            <a:ext cx="6309360" cy="399383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00"/>
              <a:buFont typeface="Montserrat"/>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0"/>
          <p:cNvSpPr txBox="1">
            <a:spLocks noGrp="1"/>
          </p:cNvSpPr>
          <p:nvPr>
            <p:ph type="body" idx="1"/>
          </p:nvPr>
        </p:nvSpPr>
        <p:spPr>
          <a:xfrm>
            <a:off x="499110" y="6425250"/>
            <a:ext cx="6309360" cy="210026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Clr>
                <a:schemeClr val="dk1"/>
              </a:buClr>
              <a:buSzPts val="1920"/>
              <a:buNone/>
              <a:defRPr sz="1920">
                <a:solidFill>
                  <a:schemeClr val="dk1"/>
                </a:solidFill>
              </a:defRPr>
            </a:lvl1pPr>
            <a:lvl2pPr marL="914400" lvl="1" indent="-228600" algn="l">
              <a:lnSpc>
                <a:spcPct val="90000"/>
              </a:lnSpc>
              <a:spcBef>
                <a:spcPts val="400"/>
              </a:spcBef>
              <a:spcAft>
                <a:spcPts val="0"/>
              </a:spcAft>
              <a:buClr>
                <a:srgbClr val="888888"/>
              </a:buClr>
              <a:buSzPts val="1600"/>
              <a:buNone/>
              <a:defRPr sz="1600">
                <a:solidFill>
                  <a:srgbClr val="888888"/>
                </a:solidFill>
              </a:defRPr>
            </a:lvl2pPr>
            <a:lvl3pPr marL="1371600" lvl="2" indent="-228600" algn="l">
              <a:lnSpc>
                <a:spcPct val="90000"/>
              </a:lnSpc>
              <a:spcBef>
                <a:spcPts val="400"/>
              </a:spcBef>
              <a:spcAft>
                <a:spcPts val="0"/>
              </a:spcAft>
              <a:buClr>
                <a:srgbClr val="888888"/>
              </a:buClr>
              <a:buSzPts val="1440"/>
              <a:buNone/>
              <a:defRPr sz="1440">
                <a:solidFill>
                  <a:srgbClr val="888888"/>
                </a:solidFill>
              </a:defRPr>
            </a:lvl3pPr>
            <a:lvl4pPr marL="1828800" lvl="3" indent="-228600" algn="l">
              <a:lnSpc>
                <a:spcPct val="90000"/>
              </a:lnSpc>
              <a:spcBef>
                <a:spcPts val="400"/>
              </a:spcBef>
              <a:spcAft>
                <a:spcPts val="0"/>
              </a:spcAft>
              <a:buClr>
                <a:srgbClr val="888888"/>
              </a:buClr>
              <a:buSzPts val="1280"/>
              <a:buNone/>
              <a:defRPr sz="1280">
                <a:solidFill>
                  <a:srgbClr val="888888"/>
                </a:solidFill>
              </a:defRPr>
            </a:lvl4pPr>
            <a:lvl5pPr marL="2286000" lvl="4" indent="-228600" algn="l">
              <a:lnSpc>
                <a:spcPct val="90000"/>
              </a:lnSpc>
              <a:spcBef>
                <a:spcPts val="400"/>
              </a:spcBef>
              <a:spcAft>
                <a:spcPts val="0"/>
              </a:spcAft>
              <a:buClr>
                <a:srgbClr val="888888"/>
              </a:buClr>
              <a:buSzPts val="1280"/>
              <a:buNone/>
              <a:defRPr sz="1280">
                <a:solidFill>
                  <a:srgbClr val="888888"/>
                </a:solidFill>
              </a:defRPr>
            </a:lvl5pPr>
            <a:lvl6pPr marL="2743200" lvl="5" indent="-228600" algn="l">
              <a:lnSpc>
                <a:spcPct val="90000"/>
              </a:lnSpc>
              <a:spcBef>
                <a:spcPts val="400"/>
              </a:spcBef>
              <a:spcAft>
                <a:spcPts val="0"/>
              </a:spcAft>
              <a:buClr>
                <a:srgbClr val="888888"/>
              </a:buClr>
              <a:buSzPts val="1280"/>
              <a:buNone/>
              <a:defRPr sz="1280">
                <a:solidFill>
                  <a:srgbClr val="888888"/>
                </a:solidFill>
              </a:defRPr>
            </a:lvl6pPr>
            <a:lvl7pPr marL="3200400" lvl="6" indent="-228600" algn="l">
              <a:lnSpc>
                <a:spcPct val="90000"/>
              </a:lnSpc>
              <a:spcBef>
                <a:spcPts val="400"/>
              </a:spcBef>
              <a:spcAft>
                <a:spcPts val="0"/>
              </a:spcAft>
              <a:buClr>
                <a:srgbClr val="888888"/>
              </a:buClr>
              <a:buSzPts val="1280"/>
              <a:buNone/>
              <a:defRPr sz="1280">
                <a:solidFill>
                  <a:srgbClr val="888888"/>
                </a:solidFill>
              </a:defRPr>
            </a:lvl7pPr>
            <a:lvl8pPr marL="3657600" lvl="7" indent="-228600" algn="l">
              <a:lnSpc>
                <a:spcPct val="90000"/>
              </a:lnSpc>
              <a:spcBef>
                <a:spcPts val="400"/>
              </a:spcBef>
              <a:spcAft>
                <a:spcPts val="0"/>
              </a:spcAft>
              <a:buClr>
                <a:srgbClr val="888888"/>
              </a:buClr>
              <a:buSzPts val="1280"/>
              <a:buNone/>
              <a:defRPr sz="1280">
                <a:solidFill>
                  <a:srgbClr val="888888"/>
                </a:solidFill>
              </a:defRPr>
            </a:lvl8pPr>
            <a:lvl9pPr marL="4114800" lvl="8" indent="-228600" algn="l">
              <a:lnSpc>
                <a:spcPct val="90000"/>
              </a:lnSpc>
              <a:spcBef>
                <a:spcPts val="400"/>
              </a:spcBef>
              <a:spcAft>
                <a:spcPts val="0"/>
              </a:spcAft>
              <a:buClr>
                <a:srgbClr val="888888"/>
              </a:buClr>
              <a:buSzPts val="1280"/>
              <a:buNone/>
              <a:defRPr sz="1280">
                <a:solidFill>
                  <a:srgbClr val="888888"/>
                </a:solidFill>
              </a:defRPr>
            </a:lvl9pPr>
          </a:lstStyle>
          <a:p>
            <a:endParaRPr/>
          </a:p>
        </p:txBody>
      </p:sp>
      <p:sp>
        <p:nvSpPr>
          <p:cNvPr id="34" name="Google Shape;34;p30"/>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5" name="Google Shape;35;p30"/>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6" name="Google Shape;36;p30"/>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1"/>
          <p:cNvSpPr txBox="1">
            <a:spLocks noGrp="1"/>
          </p:cNvSpPr>
          <p:nvPr>
            <p:ph type="title"/>
          </p:nvPr>
        </p:nvSpPr>
        <p:spPr>
          <a:xfrm>
            <a:off x="502920" y="511177"/>
            <a:ext cx="6309360" cy="18557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1"/>
          <p:cNvSpPr txBox="1">
            <a:spLocks noGrp="1"/>
          </p:cNvSpPr>
          <p:nvPr>
            <p:ph type="body" idx="1"/>
          </p:nvPr>
        </p:nvSpPr>
        <p:spPr>
          <a:xfrm>
            <a:off x="502920" y="2555875"/>
            <a:ext cx="3108960" cy="609187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40" name="Google Shape;40;p31"/>
          <p:cNvSpPr txBox="1">
            <a:spLocks noGrp="1"/>
          </p:cNvSpPr>
          <p:nvPr>
            <p:ph type="body" idx="2"/>
          </p:nvPr>
        </p:nvSpPr>
        <p:spPr>
          <a:xfrm>
            <a:off x="3703320" y="2555875"/>
            <a:ext cx="3108960" cy="609187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41" name="Google Shape;41;p31"/>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2" name="Google Shape;42;p31"/>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3" name="Google Shape;43;p31"/>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2"/>
          <p:cNvSpPr txBox="1">
            <a:spLocks noGrp="1"/>
          </p:cNvSpPr>
          <p:nvPr>
            <p:ph type="title"/>
          </p:nvPr>
        </p:nvSpPr>
        <p:spPr>
          <a:xfrm>
            <a:off x="503873" y="511177"/>
            <a:ext cx="6309360" cy="18557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2"/>
          <p:cNvSpPr txBox="1">
            <a:spLocks noGrp="1"/>
          </p:cNvSpPr>
          <p:nvPr>
            <p:ph type="body" idx="1"/>
          </p:nvPr>
        </p:nvSpPr>
        <p:spPr>
          <a:xfrm>
            <a:off x="503874" y="2353628"/>
            <a:ext cx="3094672" cy="1153477"/>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00"/>
              </a:spcBef>
              <a:spcAft>
                <a:spcPts val="0"/>
              </a:spcAft>
              <a:buClr>
                <a:schemeClr val="dk1"/>
              </a:buClr>
              <a:buSzPts val="1920"/>
              <a:buNone/>
              <a:defRPr sz="1920" b="1"/>
            </a:lvl1pPr>
            <a:lvl2pPr marL="914400" lvl="1" indent="-228600" algn="l">
              <a:lnSpc>
                <a:spcPct val="90000"/>
              </a:lnSpc>
              <a:spcBef>
                <a:spcPts val="400"/>
              </a:spcBef>
              <a:spcAft>
                <a:spcPts val="0"/>
              </a:spcAft>
              <a:buClr>
                <a:schemeClr val="dk1"/>
              </a:buClr>
              <a:buSzPts val="1600"/>
              <a:buNone/>
              <a:defRPr sz="1600" b="1"/>
            </a:lvl2pPr>
            <a:lvl3pPr marL="1371600" lvl="2" indent="-228600" algn="l">
              <a:lnSpc>
                <a:spcPct val="90000"/>
              </a:lnSpc>
              <a:spcBef>
                <a:spcPts val="400"/>
              </a:spcBef>
              <a:spcAft>
                <a:spcPts val="0"/>
              </a:spcAft>
              <a:buClr>
                <a:schemeClr val="dk1"/>
              </a:buClr>
              <a:buSzPts val="1440"/>
              <a:buNone/>
              <a:defRPr sz="1440" b="1"/>
            </a:lvl3pPr>
            <a:lvl4pPr marL="1828800" lvl="3" indent="-228600" algn="l">
              <a:lnSpc>
                <a:spcPct val="90000"/>
              </a:lnSpc>
              <a:spcBef>
                <a:spcPts val="400"/>
              </a:spcBef>
              <a:spcAft>
                <a:spcPts val="0"/>
              </a:spcAft>
              <a:buClr>
                <a:schemeClr val="dk1"/>
              </a:buClr>
              <a:buSzPts val="1280"/>
              <a:buNone/>
              <a:defRPr sz="1280" b="1"/>
            </a:lvl4pPr>
            <a:lvl5pPr marL="2286000" lvl="4" indent="-228600" algn="l">
              <a:lnSpc>
                <a:spcPct val="90000"/>
              </a:lnSpc>
              <a:spcBef>
                <a:spcPts val="400"/>
              </a:spcBef>
              <a:spcAft>
                <a:spcPts val="0"/>
              </a:spcAft>
              <a:buClr>
                <a:schemeClr val="dk1"/>
              </a:buClr>
              <a:buSzPts val="1280"/>
              <a:buNone/>
              <a:defRPr sz="1280" b="1"/>
            </a:lvl5pPr>
            <a:lvl6pPr marL="2743200" lvl="5" indent="-228600" algn="l">
              <a:lnSpc>
                <a:spcPct val="90000"/>
              </a:lnSpc>
              <a:spcBef>
                <a:spcPts val="400"/>
              </a:spcBef>
              <a:spcAft>
                <a:spcPts val="0"/>
              </a:spcAft>
              <a:buClr>
                <a:schemeClr val="dk1"/>
              </a:buClr>
              <a:buSzPts val="1280"/>
              <a:buNone/>
              <a:defRPr sz="1280" b="1"/>
            </a:lvl6pPr>
            <a:lvl7pPr marL="3200400" lvl="6" indent="-228600" algn="l">
              <a:lnSpc>
                <a:spcPct val="90000"/>
              </a:lnSpc>
              <a:spcBef>
                <a:spcPts val="400"/>
              </a:spcBef>
              <a:spcAft>
                <a:spcPts val="0"/>
              </a:spcAft>
              <a:buClr>
                <a:schemeClr val="dk1"/>
              </a:buClr>
              <a:buSzPts val="1280"/>
              <a:buNone/>
              <a:defRPr sz="1280" b="1"/>
            </a:lvl7pPr>
            <a:lvl8pPr marL="3657600" lvl="7" indent="-228600" algn="l">
              <a:lnSpc>
                <a:spcPct val="90000"/>
              </a:lnSpc>
              <a:spcBef>
                <a:spcPts val="400"/>
              </a:spcBef>
              <a:spcAft>
                <a:spcPts val="0"/>
              </a:spcAft>
              <a:buClr>
                <a:schemeClr val="dk1"/>
              </a:buClr>
              <a:buSzPts val="1280"/>
              <a:buNone/>
              <a:defRPr sz="1280" b="1"/>
            </a:lvl8pPr>
            <a:lvl9pPr marL="4114800" lvl="8" indent="-228600" algn="l">
              <a:lnSpc>
                <a:spcPct val="90000"/>
              </a:lnSpc>
              <a:spcBef>
                <a:spcPts val="400"/>
              </a:spcBef>
              <a:spcAft>
                <a:spcPts val="0"/>
              </a:spcAft>
              <a:buClr>
                <a:schemeClr val="dk1"/>
              </a:buClr>
              <a:buSzPts val="1280"/>
              <a:buNone/>
              <a:defRPr sz="1280" b="1"/>
            </a:lvl9pPr>
          </a:lstStyle>
          <a:p>
            <a:endParaRPr/>
          </a:p>
        </p:txBody>
      </p:sp>
      <p:sp>
        <p:nvSpPr>
          <p:cNvPr id="47" name="Google Shape;47;p32"/>
          <p:cNvSpPr txBox="1">
            <a:spLocks noGrp="1"/>
          </p:cNvSpPr>
          <p:nvPr>
            <p:ph type="body" idx="2"/>
          </p:nvPr>
        </p:nvSpPr>
        <p:spPr>
          <a:xfrm>
            <a:off x="503874" y="3507105"/>
            <a:ext cx="3094672" cy="515842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48" name="Google Shape;48;p32"/>
          <p:cNvSpPr txBox="1">
            <a:spLocks noGrp="1"/>
          </p:cNvSpPr>
          <p:nvPr>
            <p:ph type="body" idx="3"/>
          </p:nvPr>
        </p:nvSpPr>
        <p:spPr>
          <a:xfrm>
            <a:off x="3703320" y="2353628"/>
            <a:ext cx="3109913" cy="1153477"/>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00"/>
              </a:spcBef>
              <a:spcAft>
                <a:spcPts val="0"/>
              </a:spcAft>
              <a:buClr>
                <a:schemeClr val="dk1"/>
              </a:buClr>
              <a:buSzPts val="1920"/>
              <a:buNone/>
              <a:defRPr sz="1920" b="1"/>
            </a:lvl1pPr>
            <a:lvl2pPr marL="914400" lvl="1" indent="-228600" algn="l">
              <a:lnSpc>
                <a:spcPct val="90000"/>
              </a:lnSpc>
              <a:spcBef>
                <a:spcPts val="400"/>
              </a:spcBef>
              <a:spcAft>
                <a:spcPts val="0"/>
              </a:spcAft>
              <a:buClr>
                <a:schemeClr val="dk1"/>
              </a:buClr>
              <a:buSzPts val="1600"/>
              <a:buNone/>
              <a:defRPr sz="1600" b="1"/>
            </a:lvl2pPr>
            <a:lvl3pPr marL="1371600" lvl="2" indent="-228600" algn="l">
              <a:lnSpc>
                <a:spcPct val="90000"/>
              </a:lnSpc>
              <a:spcBef>
                <a:spcPts val="400"/>
              </a:spcBef>
              <a:spcAft>
                <a:spcPts val="0"/>
              </a:spcAft>
              <a:buClr>
                <a:schemeClr val="dk1"/>
              </a:buClr>
              <a:buSzPts val="1440"/>
              <a:buNone/>
              <a:defRPr sz="1440" b="1"/>
            </a:lvl3pPr>
            <a:lvl4pPr marL="1828800" lvl="3" indent="-228600" algn="l">
              <a:lnSpc>
                <a:spcPct val="90000"/>
              </a:lnSpc>
              <a:spcBef>
                <a:spcPts val="400"/>
              </a:spcBef>
              <a:spcAft>
                <a:spcPts val="0"/>
              </a:spcAft>
              <a:buClr>
                <a:schemeClr val="dk1"/>
              </a:buClr>
              <a:buSzPts val="1280"/>
              <a:buNone/>
              <a:defRPr sz="1280" b="1"/>
            </a:lvl4pPr>
            <a:lvl5pPr marL="2286000" lvl="4" indent="-228600" algn="l">
              <a:lnSpc>
                <a:spcPct val="90000"/>
              </a:lnSpc>
              <a:spcBef>
                <a:spcPts val="400"/>
              </a:spcBef>
              <a:spcAft>
                <a:spcPts val="0"/>
              </a:spcAft>
              <a:buClr>
                <a:schemeClr val="dk1"/>
              </a:buClr>
              <a:buSzPts val="1280"/>
              <a:buNone/>
              <a:defRPr sz="1280" b="1"/>
            </a:lvl5pPr>
            <a:lvl6pPr marL="2743200" lvl="5" indent="-228600" algn="l">
              <a:lnSpc>
                <a:spcPct val="90000"/>
              </a:lnSpc>
              <a:spcBef>
                <a:spcPts val="400"/>
              </a:spcBef>
              <a:spcAft>
                <a:spcPts val="0"/>
              </a:spcAft>
              <a:buClr>
                <a:schemeClr val="dk1"/>
              </a:buClr>
              <a:buSzPts val="1280"/>
              <a:buNone/>
              <a:defRPr sz="1280" b="1"/>
            </a:lvl6pPr>
            <a:lvl7pPr marL="3200400" lvl="6" indent="-228600" algn="l">
              <a:lnSpc>
                <a:spcPct val="90000"/>
              </a:lnSpc>
              <a:spcBef>
                <a:spcPts val="400"/>
              </a:spcBef>
              <a:spcAft>
                <a:spcPts val="0"/>
              </a:spcAft>
              <a:buClr>
                <a:schemeClr val="dk1"/>
              </a:buClr>
              <a:buSzPts val="1280"/>
              <a:buNone/>
              <a:defRPr sz="1280" b="1"/>
            </a:lvl7pPr>
            <a:lvl8pPr marL="3657600" lvl="7" indent="-228600" algn="l">
              <a:lnSpc>
                <a:spcPct val="90000"/>
              </a:lnSpc>
              <a:spcBef>
                <a:spcPts val="400"/>
              </a:spcBef>
              <a:spcAft>
                <a:spcPts val="0"/>
              </a:spcAft>
              <a:buClr>
                <a:schemeClr val="dk1"/>
              </a:buClr>
              <a:buSzPts val="1280"/>
              <a:buNone/>
              <a:defRPr sz="1280" b="1"/>
            </a:lvl8pPr>
            <a:lvl9pPr marL="4114800" lvl="8" indent="-228600" algn="l">
              <a:lnSpc>
                <a:spcPct val="90000"/>
              </a:lnSpc>
              <a:spcBef>
                <a:spcPts val="400"/>
              </a:spcBef>
              <a:spcAft>
                <a:spcPts val="0"/>
              </a:spcAft>
              <a:buClr>
                <a:schemeClr val="dk1"/>
              </a:buClr>
              <a:buSzPts val="1280"/>
              <a:buNone/>
              <a:defRPr sz="1280" b="1"/>
            </a:lvl9pPr>
          </a:lstStyle>
          <a:p>
            <a:endParaRPr/>
          </a:p>
        </p:txBody>
      </p:sp>
      <p:sp>
        <p:nvSpPr>
          <p:cNvPr id="49" name="Google Shape;49;p32"/>
          <p:cNvSpPr txBox="1">
            <a:spLocks noGrp="1"/>
          </p:cNvSpPr>
          <p:nvPr>
            <p:ph type="body" idx="4"/>
          </p:nvPr>
        </p:nvSpPr>
        <p:spPr>
          <a:xfrm>
            <a:off x="3703320" y="3507105"/>
            <a:ext cx="3109913" cy="515842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50" name="Google Shape;50;p32"/>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1" name="Google Shape;51;p32"/>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2" name="Google Shape;52;p32"/>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3"/>
          <p:cNvSpPr txBox="1">
            <a:spLocks noGrp="1"/>
          </p:cNvSpPr>
          <p:nvPr>
            <p:ph type="title"/>
          </p:nvPr>
        </p:nvSpPr>
        <p:spPr>
          <a:xfrm>
            <a:off x="502920" y="511177"/>
            <a:ext cx="6309360" cy="18557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3"/>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6" name="Google Shape;56;p33"/>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7" name="Google Shape;57;p33"/>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4"/>
          <p:cNvSpPr txBox="1">
            <a:spLocks noGrp="1"/>
          </p:cNvSpPr>
          <p:nvPr>
            <p:ph type="title"/>
          </p:nvPr>
        </p:nvSpPr>
        <p:spPr>
          <a:xfrm>
            <a:off x="503873" y="640080"/>
            <a:ext cx="2359342" cy="224028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560"/>
              <a:buFont typeface="Montserrat"/>
              <a:buNone/>
              <a:defRPr sz="25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4"/>
          <p:cNvSpPr txBox="1">
            <a:spLocks noGrp="1"/>
          </p:cNvSpPr>
          <p:nvPr>
            <p:ph type="body" idx="1"/>
          </p:nvPr>
        </p:nvSpPr>
        <p:spPr>
          <a:xfrm>
            <a:off x="3109913" y="1382397"/>
            <a:ext cx="3703320" cy="6823075"/>
          </a:xfrm>
          <a:prstGeom prst="rect">
            <a:avLst/>
          </a:prstGeom>
          <a:noFill/>
          <a:ln>
            <a:noFill/>
          </a:ln>
        </p:spPr>
        <p:txBody>
          <a:bodyPr spcFirstLastPara="1" wrap="square" lIns="91425" tIns="45700" rIns="91425" bIns="45700" anchor="t" anchorCtr="0">
            <a:normAutofit/>
          </a:bodyPr>
          <a:lstStyle>
            <a:lvl1pPr marL="457200" lvl="0" indent="-391160" algn="l">
              <a:lnSpc>
                <a:spcPct val="90000"/>
              </a:lnSpc>
              <a:spcBef>
                <a:spcPts val="800"/>
              </a:spcBef>
              <a:spcAft>
                <a:spcPts val="0"/>
              </a:spcAft>
              <a:buClr>
                <a:schemeClr val="dk1"/>
              </a:buClr>
              <a:buSzPts val="2560"/>
              <a:buChar char="•"/>
              <a:defRPr sz="2560"/>
            </a:lvl1pPr>
            <a:lvl2pPr marL="914400" lvl="1" indent="-370840" algn="l">
              <a:lnSpc>
                <a:spcPct val="90000"/>
              </a:lnSpc>
              <a:spcBef>
                <a:spcPts val="400"/>
              </a:spcBef>
              <a:spcAft>
                <a:spcPts val="0"/>
              </a:spcAft>
              <a:buClr>
                <a:schemeClr val="dk1"/>
              </a:buClr>
              <a:buSzPts val="2240"/>
              <a:buChar char="•"/>
              <a:defRPr sz="2240"/>
            </a:lvl2pPr>
            <a:lvl3pPr marL="1371600" lvl="2" indent="-350519" algn="l">
              <a:lnSpc>
                <a:spcPct val="90000"/>
              </a:lnSpc>
              <a:spcBef>
                <a:spcPts val="400"/>
              </a:spcBef>
              <a:spcAft>
                <a:spcPts val="0"/>
              </a:spcAft>
              <a:buClr>
                <a:schemeClr val="dk1"/>
              </a:buClr>
              <a:buSzPts val="1920"/>
              <a:buChar char="•"/>
              <a:defRPr sz="1920"/>
            </a:lvl3pPr>
            <a:lvl4pPr marL="1828800" lvl="3" indent="-330200" algn="l">
              <a:lnSpc>
                <a:spcPct val="90000"/>
              </a:lnSpc>
              <a:spcBef>
                <a:spcPts val="400"/>
              </a:spcBef>
              <a:spcAft>
                <a:spcPts val="0"/>
              </a:spcAft>
              <a:buClr>
                <a:schemeClr val="dk1"/>
              </a:buClr>
              <a:buSzPts val="1600"/>
              <a:buChar char="•"/>
              <a:defRPr sz="1600"/>
            </a:lvl4pPr>
            <a:lvl5pPr marL="2286000" lvl="4" indent="-330200" algn="l">
              <a:lnSpc>
                <a:spcPct val="90000"/>
              </a:lnSpc>
              <a:spcBef>
                <a:spcPts val="400"/>
              </a:spcBef>
              <a:spcAft>
                <a:spcPts val="0"/>
              </a:spcAft>
              <a:buClr>
                <a:schemeClr val="dk1"/>
              </a:buClr>
              <a:buSzPts val="1600"/>
              <a:buChar char="•"/>
              <a:defRPr sz="1600"/>
            </a:lvl5pPr>
            <a:lvl6pPr marL="2743200" lvl="5" indent="-330200" algn="l">
              <a:lnSpc>
                <a:spcPct val="90000"/>
              </a:lnSpc>
              <a:spcBef>
                <a:spcPts val="400"/>
              </a:spcBef>
              <a:spcAft>
                <a:spcPts val="0"/>
              </a:spcAft>
              <a:buClr>
                <a:schemeClr val="dk1"/>
              </a:buClr>
              <a:buSzPts val="1600"/>
              <a:buChar char="•"/>
              <a:defRPr sz="1600"/>
            </a:lvl6pPr>
            <a:lvl7pPr marL="3200400" lvl="6" indent="-330200" algn="l">
              <a:lnSpc>
                <a:spcPct val="90000"/>
              </a:lnSpc>
              <a:spcBef>
                <a:spcPts val="400"/>
              </a:spcBef>
              <a:spcAft>
                <a:spcPts val="0"/>
              </a:spcAft>
              <a:buClr>
                <a:schemeClr val="dk1"/>
              </a:buClr>
              <a:buSzPts val="1600"/>
              <a:buChar char="•"/>
              <a:defRPr sz="1600"/>
            </a:lvl7pPr>
            <a:lvl8pPr marL="3657600" lvl="7" indent="-330200" algn="l">
              <a:lnSpc>
                <a:spcPct val="90000"/>
              </a:lnSpc>
              <a:spcBef>
                <a:spcPts val="400"/>
              </a:spcBef>
              <a:spcAft>
                <a:spcPts val="0"/>
              </a:spcAft>
              <a:buClr>
                <a:schemeClr val="dk1"/>
              </a:buClr>
              <a:buSzPts val="1600"/>
              <a:buChar char="•"/>
              <a:defRPr sz="1600"/>
            </a:lvl8pPr>
            <a:lvl9pPr marL="4114800" lvl="8" indent="-330200" algn="l">
              <a:lnSpc>
                <a:spcPct val="90000"/>
              </a:lnSpc>
              <a:spcBef>
                <a:spcPts val="400"/>
              </a:spcBef>
              <a:spcAft>
                <a:spcPts val="0"/>
              </a:spcAft>
              <a:buClr>
                <a:schemeClr val="dk1"/>
              </a:buClr>
              <a:buSzPts val="1600"/>
              <a:buChar char="•"/>
              <a:defRPr sz="1600"/>
            </a:lvl9pPr>
          </a:lstStyle>
          <a:p>
            <a:endParaRPr/>
          </a:p>
        </p:txBody>
      </p:sp>
      <p:sp>
        <p:nvSpPr>
          <p:cNvPr id="61" name="Google Shape;61;p34"/>
          <p:cNvSpPr txBox="1">
            <a:spLocks noGrp="1"/>
          </p:cNvSpPr>
          <p:nvPr>
            <p:ph type="body" idx="2"/>
          </p:nvPr>
        </p:nvSpPr>
        <p:spPr>
          <a:xfrm>
            <a:off x="503873" y="2880360"/>
            <a:ext cx="2359342" cy="533622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Clr>
                <a:schemeClr val="dk1"/>
              </a:buClr>
              <a:buSzPts val="1280"/>
              <a:buNone/>
              <a:defRPr sz="1280"/>
            </a:lvl1pPr>
            <a:lvl2pPr marL="914400" lvl="1" indent="-228600" algn="l">
              <a:lnSpc>
                <a:spcPct val="90000"/>
              </a:lnSpc>
              <a:spcBef>
                <a:spcPts val="400"/>
              </a:spcBef>
              <a:spcAft>
                <a:spcPts val="0"/>
              </a:spcAft>
              <a:buClr>
                <a:schemeClr val="dk1"/>
              </a:buClr>
              <a:buSzPts val="1120"/>
              <a:buNone/>
              <a:defRPr sz="1120"/>
            </a:lvl2pPr>
            <a:lvl3pPr marL="1371600" lvl="2" indent="-228600" algn="l">
              <a:lnSpc>
                <a:spcPct val="90000"/>
              </a:lnSpc>
              <a:spcBef>
                <a:spcPts val="400"/>
              </a:spcBef>
              <a:spcAft>
                <a:spcPts val="0"/>
              </a:spcAft>
              <a:buClr>
                <a:schemeClr val="dk1"/>
              </a:buClr>
              <a:buSzPts val="960"/>
              <a:buNone/>
              <a:defRPr sz="96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2" name="Google Shape;62;p34"/>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3" name="Google Shape;63;p34"/>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4" name="Google Shape;64;p34"/>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5"/>
          <p:cNvSpPr txBox="1">
            <a:spLocks noGrp="1"/>
          </p:cNvSpPr>
          <p:nvPr>
            <p:ph type="title"/>
          </p:nvPr>
        </p:nvSpPr>
        <p:spPr>
          <a:xfrm>
            <a:off x="503873" y="640080"/>
            <a:ext cx="2359342" cy="224028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560"/>
              <a:buFont typeface="Montserrat"/>
              <a:buNone/>
              <a:defRPr sz="25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5"/>
          <p:cNvSpPr>
            <a:spLocks noGrp="1"/>
          </p:cNvSpPr>
          <p:nvPr>
            <p:ph type="pic" idx="2"/>
          </p:nvPr>
        </p:nvSpPr>
        <p:spPr>
          <a:xfrm>
            <a:off x="3109913" y="1382397"/>
            <a:ext cx="3703320" cy="6823075"/>
          </a:xfrm>
          <a:prstGeom prst="rect">
            <a:avLst/>
          </a:prstGeom>
          <a:noFill/>
          <a:ln>
            <a:noFill/>
          </a:ln>
        </p:spPr>
      </p:sp>
      <p:sp>
        <p:nvSpPr>
          <p:cNvPr id="68" name="Google Shape;68;p35"/>
          <p:cNvSpPr txBox="1">
            <a:spLocks noGrp="1"/>
          </p:cNvSpPr>
          <p:nvPr>
            <p:ph type="body" idx="1"/>
          </p:nvPr>
        </p:nvSpPr>
        <p:spPr>
          <a:xfrm>
            <a:off x="503873" y="2880360"/>
            <a:ext cx="2359342" cy="533622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Clr>
                <a:schemeClr val="dk1"/>
              </a:buClr>
              <a:buSzPts val="1280"/>
              <a:buNone/>
              <a:defRPr sz="1280"/>
            </a:lvl1pPr>
            <a:lvl2pPr marL="914400" lvl="1" indent="-228600" algn="l">
              <a:lnSpc>
                <a:spcPct val="90000"/>
              </a:lnSpc>
              <a:spcBef>
                <a:spcPts val="400"/>
              </a:spcBef>
              <a:spcAft>
                <a:spcPts val="0"/>
              </a:spcAft>
              <a:buClr>
                <a:schemeClr val="dk1"/>
              </a:buClr>
              <a:buSzPts val="1120"/>
              <a:buNone/>
              <a:defRPr sz="1120"/>
            </a:lvl2pPr>
            <a:lvl3pPr marL="1371600" lvl="2" indent="-228600" algn="l">
              <a:lnSpc>
                <a:spcPct val="90000"/>
              </a:lnSpc>
              <a:spcBef>
                <a:spcPts val="400"/>
              </a:spcBef>
              <a:spcAft>
                <a:spcPts val="0"/>
              </a:spcAft>
              <a:buClr>
                <a:schemeClr val="dk1"/>
              </a:buClr>
              <a:buSzPts val="960"/>
              <a:buNone/>
              <a:defRPr sz="96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9" name="Google Shape;69;p35"/>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0" name="Google Shape;70;p35"/>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1" name="Google Shape;71;p35"/>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6"/>
          <p:cNvSpPr txBox="1">
            <a:spLocks noGrp="1"/>
          </p:cNvSpPr>
          <p:nvPr>
            <p:ph type="title"/>
          </p:nvPr>
        </p:nvSpPr>
        <p:spPr>
          <a:xfrm>
            <a:off x="502920" y="511177"/>
            <a:ext cx="6309360" cy="18557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6"/>
          <p:cNvSpPr txBox="1">
            <a:spLocks noGrp="1"/>
          </p:cNvSpPr>
          <p:nvPr>
            <p:ph type="body" idx="1"/>
          </p:nvPr>
        </p:nvSpPr>
        <p:spPr>
          <a:xfrm rot="5400000">
            <a:off x="611663" y="2447132"/>
            <a:ext cx="6091873" cy="630936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75" name="Google Shape;75;p36"/>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6" name="Google Shape;76;p36"/>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7" name="Google Shape;77;p36"/>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7"/>
          <p:cNvSpPr txBox="1">
            <a:spLocks noGrp="1"/>
          </p:cNvSpPr>
          <p:nvPr>
            <p:ph type="title"/>
          </p:nvPr>
        </p:nvSpPr>
        <p:spPr>
          <a:xfrm rot="5400000">
            <a:off x="1955324" y="3790791"/>
            <a:ext cx="8136573" cy="157734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7"/>
          <p:cNvSpPr txBox="1">
            <a:spLocks noGrp="1"/>
          </p:cNvSpPr>
          <p:nvPr>
            <p:ph type="body" idx="1"/>
          </p:nvPr>
        </p:nvSpPr>
        <p:spPr>
          <a:xfrm rot="5400000">
            <a:off x="-1245076" y="2259171"/>
            <a:ext cx="8136573" cy="464058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81" name="Google Shape;81;p37"/>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2" name="Google Shape;82;p37"/>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3" name="Google Shape;83;p37"/>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6"/>
          <p:cNvSpPr txBox="1">
            <a:spLocks noGrp="1"/>
          </p:cNvSpPr>
          <p:nvPr>
            <p:ph type="title"/>
          </p:nvPr>
        </p:nvSpPr>
        <p:spPr>
          <a:xfrm>
            <a:off x="502920" y="511177"/>
            <a:ext cx="6309360" cy="1855788"/>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20"/>
              <a:buFont typeface="Montserrat"/>
              <a:buNone/>
              <a:defRPr sz="3520" b="0" i="0" u="none" strike="noStrike" cap="none">
                <a:solidFill>
                  <a:schemeClr val="dk1"/>
                </a:solidFill>
                <a:latin typeface="Montserrat"/>
                <a:ea typeface="Montserrat"/>
                <a:cs typeface="Montserrat"/>
                <a:sym typeface="Montserra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6"/>
          <p:cNvSpPr txBox="1">
            <a:spLocks noGrp="1"/>
          </p:cNvSpPr>
          <p:nvPr>
            <p:ph type="body" idx="1"/>
          </p:nvPr>
        </p:nvSpPr>
        <p:spPr>
          <a:xfrm>
            <a:off x="502920" y="2555875"/>
            <a:ext cx="6309360" cy="6091873"/>
          </a:xfrm>
          <a:prstGeom prst="rect">
            <a:avLst/>
          </a:prstGeom>
          <a:noFill/>
          <a:ln>
            <a:noFill/>
          </a:ln>
        </p:spPr>
        <p:txBody>
          <a:bodyPr spcFirstLastPara="1" wrap="square" lIns="91425" tIns="45700" rIns="91425" bIns="45700" anchor="t" anchorCtr="0">
            <a:normAutofit/>
          </a:bodyPr>
          <a:lstStyle>
            <a:lvl1pPr marL="457200" marR="0" lvl="0" indent="-370840" algn="l" rtl="0">
              <a:lnSpc>
                <a:spcPct val="90000"/>
              </a:lnSpc>
              <a:spcBef>
                <a:spcPts val="800"/>
              </a:spcBef>
              <a:spcAft>
                <a:spcPts val="0"/>
              </a:spcAft>
              <a:buClr>
                <a:schemeClr val="dk1"/>
              </a:buClr>
              <a:buSzPts val="2240"/>
              <a:buFont typeface="Arial"/>
              <a:buChar char="•"/>
              <a:defRPr sz="2240" b="0" i="0" u="none" strike="noStrike" cap="none">
                <a:solidFill>
                  <a:schemeClr val="dk1"/>
                </a:solidFill>
                <a:latin typeface="Roboto"/>
                <a:ea typeface="Roboto"/>
                <a:cs typeface="Roboto"/>
                <a:sym typeface="Roboto"/>
              </a:defRPr>
            </a:lvl1pPr>
            <a:lvl2pPr marL="914400" marR="0" lvl="1" indent="-350519" algn="l" rtl="0">
              <a:lnSpc>
                <a:spcPct val="90000"/>
              </a:lnSpc>
              <a:spcBef>
                <a:spcPts val="400"/>
              </a:spcBef>
              <a:spcAft>
                <a:spcPts val="0"/>
              </a:spcAft>
              <a:buClr>
                <a:schemeClr val="dk1"/>
              </a:buClr>
              <a:buSzPts val="1920"/>
              <a:buFont typeface="Arial"/>
              <a:buChar char="•"/>
              <a:defRPr sz="1920" b="0" i="0" u="none" strike="noStrike" cap="none">
                <a:solidFill>
                  <a:schemeClr val="dk1"/>
                </a:solidFill>
                <a:latin typeface="Roboto"/>
                <a:ea typeface="Roboto"/>
                <a:cs typeface="Roboto"/>
                <a:sym typeface="Roboto"/>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Roboto"/>
                <a:ea typeface="Roboto"/>
                <a:cs typeface="Roboto"/>
                <a:sym typeface="Roboto"/>
              </a:defRPr>
            </a:lvl3pPr>
            <a:lvl4pPr marL="1828800" marR="0" lvl="3" indent="-320039"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4pPr>
            <a:lvl5pPr marL="2286000" marR="0" lvl="4" indent="-320039"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5pPr>
            <a:lvl6pPr marL="2743200" marR="0" lvl="5" indent="-320039"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6pPr>
            <a:lvl7pPr marL="3200400" marR="0" lvl="6" indent="-320039"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7pPr>
            <a:lvl8pPr marL="3657600" marR="0" lvl="7" indent="-320040"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8pPr>
            <a:lvl9pPr marL="4114800" marR="0" lvl="8" indent="-320040" algn="l" rtl="0">
              <a:lnSpc>
                <a:spcPct val="90000"/>
              </a:lnSpc>
              <a:spcBef>
                <a:spcPts val="400"/>
              </a:spcBef>
              <a:spcAft>
                <a:spcPts val="0"/>
              </a:spcAft>
              <a:buClr>
                <a:schemeClr val="dk1"/>
              </a:buClr>
              <a:buSzPts val="1440"/>
              <a:buFont typeface="Arial"/>
              <a:buChar char="•"/>
              <a:defRPr sz="1440" b="0" i="0" u="none" strike="noStrike" cap="none">
                <a:solidFill>
                  <a:schemeClr val="dk1"/>
                </a:solidFill>
                <a:latin typeface="Roboto"/>
                <a:ea typeface="Roboto"/>
                <a:cs typeface="Roboto"/>
                <a:sym typeface="Roboto"/>
              </a:defRPr>
            </a:lvl9pPr>
          </a:lstStyle>
          <a:p>
            <a:endParaRPr/>
          </a:p>
        </p:txBody>
      </p:sp>
      <p:sp>
        <p:nvSpPr>
          <p:cNvPr id="12" name="Google Shape;12;p26"/>
          <p:cNvSpPr txBox="1">
            <a:spLocks noGrp="1"/>
          </p:cNvSpPr>
          <p:nvPr>
            <p:ph type="dt" idx="10"/>
          </p:nvPr>
        </p:nvSpPr>
        <p:spPr>
          <a:xfrm>
            <a:off x="502920" y="8898892"/>
            <a:ext cx="1645920" cy="51117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60" b="0" i="0" u="none" strike="noStrike" cap="none">
                <a:solidFill>
                  <a:srgbClr val="888888"/>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dk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dk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dk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dk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dk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dk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dk1"/>
                </a:solidFill>
                <a:latin typeface="Roboto"/>
                <a:ea typeface="Roboto"/>
                <a:cs typeface="Roboto"/>
                <a:sym typeface="Roboto"/>
              </a:defRPr>
            </a:lvl9pPr>
          </a:lstStyle>
          <a:p>
            <a:endParaRPr dirty="0"/>
          </a:p>
        </p:txBody>
      </p:sp>
      <p:sp>
        <p:nvSpPr>
          <p:cNvPr id="13" name="Google Shape;13;p26"/>
          <p:cNvSpPr txBox="1">
            <a:spLocks noGrp="1"/>
          </p:cNvSpPr>
          <p:nvPr>
            <p:ph type="ftr" idx="11"/>
          </p:nvPr>
        </p:nvSpPr>
        <p:spPr>
          <a:xfrm>
            <a:off x="2423160" y="8898892"/>
            <a:ext cx="2468880" cy="51117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60" b="0" i="0" u="none" strike="noStrike" cap="none">
                <a:solidFill>
                  <a:srgbClr val="888888"/>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dk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dk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dk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dk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dk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dk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dk1"/>
                </a:solidFill>
                <a:latin typeface="Roboto"/>
                <a:ea typeface="Roboto"/>
                <a:cs typeface="Roboto"/>
                <a:sym typeface="Roboto"/>
              </a:defRPr>
            </a:lvl9pPr>
          </a:lstStyle>
          <a:p>
            <a:endParaRPr dirty="0"/>
          </a:p>
        </p:txBody>
      </p:sp>
      <p:sp>
        <p:nvSpPr>
          <p:cNvPr id="14" name="Google Shape;14;p26"/>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60" b="0" i="0" u="none" strike="noStrike" cap="none">
                <a:solidFill>
                  <a:srgbClr val="888888"/>
                </a:solidFill>
                <a:latin typeface="Roboto"/>
                <a:ea typeface="Roboto"/>
                <a:cs typeface="Roboto"/>
                <a:sym typeface="Roboto"/>
              </a:defRPr>
            </a:lvl1pPr>
            <a:lvl2pPr marL="0" marR="0" lvl="1" indent="0" algn="r" rtl="0">
              <a:spcBef>
                <a:spcPts val="0"/>
              </a:spcBef>
              <a:buNone/>
              <a:defRPr sz="960" b="0" i="0" u="none" strike="noStrike" cap="none">
                <a:solidFill>
                  <a:srgbClr val="888888"/>
                </a:solidFill>
                <a:latin typeface="Roboto"/>
                <a:ea typeface="Roboto"/>
                <a:cs typeface="Roboto"/>
                <a:sym typeface="Roboto"/>
              </a:defRPr>
            </a:lvl2pPr>
            <a:lvl3pPr marL="0" marR="0" lvl="2" indent="0" algn="r" rtl="0">
              <a:spcBef>
                <a:spcPts val="0"/>
              </a:spcBef>
              <a:buNone/>
              <a:defRPr sz="960" b="0" i="0" u="none" strike="noStrike" cap="none">
                <a:solidFill>
                  <a:srgbClr val="888888"/>
                </a:solidFill>
                <a:latin typeface="Roboto"/>
                <a:ea typeface="Roboto"/>
                <a:cs typeface="Roboto"/>
                <a:sym typeface="Roboto"/>
              </a:defRPr>
            </a:lvl3pPr>
            <a:lvl4pPr marL="0" marR="0" lvl="3" indent="0" algn="r" rtl="0">
              <a:spcBef>
                <a:spcPts val="0"/>
              </a:spcBef>
              <a:buNone/>
              <a:defRPr sz="960" b="0" i="0" u="none" strike="noStrike" cap="none">
                <a:solidFill>
                  <a:srgbClr val="888888"/>
                </a:solidFill>
                <a:latin typeface="Roboto"/>
                <a:ea typeface="Roboto"/>
                <a:cs typeface="Roboto"/>
                <a:sym typeface="Roboto"/>
              </a:defRPr>
            </a:lvl4pPr>
            <a:lvl5pPr marL="0" marR="0" lvl="4" indent="0" algn="r" rtl="0">
              <a:spcBef>
                <a:spcPts val="0"/>
              </a:spcBef>
              <a:buNone/>
              <a:defRPr sz="960" b="0" i="0" u="none" strike="noStrike" cap="none">
                <a:solidFill>
                  <a:srgbClr val="888888"/>
                </a:solidFill>
                <a:latin typeface="Roboto"/>
                <a:ea typeface="Roboto"/>
                <a:cs typeface="Roboto"/>
                <a:sym typeface="Roboto"/>
              </a:defRPr>
            </a:lvl5pPr>
            <a:lvl6pPr marL="0" marR="0" lvl="5" indent="0" algn="r" rtl="0">
              <a:spcBef>
                <a:spcPts val="0"/>
              </a:spcBef>
              <a:buNone/>
              <a:defRPr sz="960" b="0" i="0" u="none" strike="noStrike" cap="none">
                <a:solidFill>
                  <a:srgbClr val="888888"/>
                </a:solidFill>
                <a:latin typeface="Roboto"/>
                <a:ea typeface="Roboto"/>
                <a:cs typeface="Roboto"/>
                <a:sym typeface="Roboto"/>
              </a:defRPr>
            </a:lvl6pPr>
            <a:lvl7pPr marL="0" marR="0" lvl="6" indent="0" algn="r" rtl="0">
              <a:spcBef>
                <a:spcPts val="0"/>
              </a:spcBef>
              <a:buNone/>
              <a:defRPr sz="960" b="0" i="0" u="none" strike="noStrike" cap="none">
                <a:solidFill>
                  <a:srgbClr val="888888"/>
                </a:solidFill>
                <a:latin typeface="Roboto"/>
                <a:ea typeface="Roboto"/>
                <a:cs typeface="Roboto"/>
                <a:sym typeface="Roboto"/>
              </a:defRPr>
            </a:lvl7pPr>
            <a:lvl8pPr marL="0" marR="0" lvl="7" indent="0" algn="r" rtl="0">
              <a:spcBef>
                <a:spcPts val="0"/>
              </a:spcBef>
              <a:buNone/>
              <a:defRPr sz="960" b="0" i="0" u="none" strike="noStrike" cap="none">
                <a:solidFill>
                  <a:srgbClr val="888888"/>
                </a:solidFill>
                <a:latin typeface="Roboto"/>
                <a:ea typeface="Roboto"/>
                <a:cs typeface="Roboto"/>
                <a:sym typeface="Roboto"/>
              </a:defRPr>
            </a:lvl8pPr>
            <a:lvl9pPr marL="0" marR="0" lvl="8" indent="0" algn="r" rtl="0">
              <a:spcBef>
                <a:spcPts val="0"/>
              </a:spcBef>
              <a:buNone/>
              <a:defRPr sz="960" b="0" i="0" u="none" strike="noStrike" cap="none">
                <a:solidFill>
                  <a:srgbClr val="888888"/>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8"/>
        <p:cNvGrpSpPr/>
        <p:nvPr/>
      </p:nvGrpSpPr>
      <p:grpSpPr>
        <a:xfrm>
          <a:off x="0" y="0"/>
          <a:ext cx="0" cy="0"/>
          <a:chOff x="0" y="0"/>
          <a:chExt cx="0" cy="0"/>
        </a:xfrm>
      </p:grpSpPr>
      <p:sp>
        <p:nvSpPr>
          <p:cNvPr id="199" name="Google Shape;199;p8"/>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a:t>
            </a:fld>
            <a:endParaRPr dirty="0"/>
          </a:p>
        </p:txBody>
      </p:sp>
      <p:sp>
        <p:nvSpPr>
          <p:cNvPr id="200" name="Google Shape;200;p8"/>
          <p:cNvSpPr txBox="1"/>
          <p:nvPr/>
        </p:nvSpPr>
        <p:spPr>
          <a:xfrm>
            <a:off x="350520" y="2087116"/>
            <a:ext cx="6461760" cy="1172116"/>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4000" dirty="0">
                <a:solidFill>
                  <a:srgbClr val="029DB6"/>
                </a:solidFill>
                <a:latin typeface="Montserrat Light"/>
                <a:ea typeface="Montserrat Light"/>
                <a:cs typeface="Montserrat Light"/>
                <a:sym typeface="Montserrat Light"/>
              </a:rPr>
              <a:t>COMPREHENSIVE PLAN</a:t>
            </a:r>
            <a:endParaRPr dirty="0"/>
          </a:p>
          <a:p>
            <a:pPr marL="0" marR="0" lvl="0" indent="0" algn="l" rtl="0">
              <a:lnSpc>
                <a:spcPct val="120000"/>
              </a:lnSpc>
              <a:spcBef>
                <a:spcPts val="0"/>
              </a:spcBef>
              <a:spcAft>
                <a:spcPts val="0"/>
              </a:spcAft>
              <a:buNone/>
            </a:pPr>
            <a:r>
              <a:rPr lang="en-US" sz="1800" b="1" dirty="0">
                <a:solidFill>
                  <a:srgbClr val="029DB6"/>
                </a:solidFill>
                <a:latin typeface="Montserrat"/>
                <a:ea typeface="Montserrat"/>
                <a:cs typeface="Montserrat"/>
                <a:sym typeface="Montserrat"/>
              </a:rPr>
              <a:t>2027 – 2029 </a:t>
            </a:r>
            <a:endParaRPr dirty="0"/>
          </a:p>
        </p:txBody>
      </p:sp>
      <p:sp>
        <p:nvSpPr>
          <p:cNvPr id="202" name="Google Shape;202;p8"/>
          <p:cNvSpPr txBox="1"/>
          <p:nvPr/>
        </p:nvSpPr>
        <p:spPr>
          <a:xfrm>
            <a:off x="350550" y="2183800"/>
            <a:ext cx="6461700" cy="585000"/>
          </a:xfrm>
          <a:prstGeom prst="rect">
            <a:avLst/>
          </a:prstGeom>
          <a:solidFill>
            <a:srgbClr val="D2ECED"/>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600" b="1" dirty="0">
                <a:solidFill>
                  <a:srgbClr val="029DB6"/>
                </a:solidFill>
                <a:latin typeface="Montserrat"/>
                <a:ea typeface="Montserrat"/>
                <a:cs typeface="Montserrat"/>
                <a:sym typeface="Montserrat"/>
              </a:rPr>
              <a:t>STRATEGIC PLAN</a:t>
            </a:r>
            <a:endParaRPr sz="2600" b="1" dirty="0">
              <a:solidFill>
                <a:srgbClr val="029DB6"/>
              </a:solidFill>
              <a:latin typeface="Montserrat"/>
              <a:ea typeface="Montserrat"/>
              <a:cs typeface="Montserrat"/>
              <a:sym typeface="Montserrat"/>
            </a:endParaRPr>
          </a:p>
        </p:txBody>
      </p:sp>
      <p:pic>
        <p:nvPicPr>
          <p:cNvPr id="4" name="Picture 3">
            <a:extLst>
              <a:ext uri="{FF2B5EF4-FFF2-40B4-BE49-F238E27FC236}">
                <a16:creationId xmlns:a16="http://schemas.microsoft.com/office/drawing/2014/main" id="{B273A44D-78CC-39A7-E60A-A64E26E9C5CD}"/>
              </a:ext>
            </a:extLst>
          </p:cNvPr>
          <p:cNvPicPr>
            <a:picLocks noChangeAspect="1"/>
          </p:cNvPicPr>
          <p:nvPr/>
        </p:nvPicPr>
        <p:blipFill>
          <a:blip r:embed="rId4"/>
          <a:stretch>
            <a:fillRect/>
          </a:stretch>
        </p:blipFill>
        <p:spPr>
          <a:xfrm>
            <a:off x="179691" y="321876"/>
            <a:ext cx="2716328" cy="114459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3"/>
        <p:cNvGrpSpPr/>
        <p:nvPr/>
      </p:nvGrpSpPr>
      <p:grpSpPr>
        <a:xfrm>
          <a:off x="0" y="0"/>
          <a:ext cx="0" cy="0"/>
          <a:chOff x="0" y="0"/>
          <a:chExt cx="0" cy="0"/>
        </a:xfrm>
      </p:grpSpPr>
      <p:sp>
        <p:nvSpPr>
          <p:cNvPr id="214" name="Google Shape;214;p10"/>
          <p:cNvSpPr txBox="1"/>
          <p:nvPr/>
        </p:nvSpPr>
        <p:spPr>
          <a:xfrm>
            <a:off x="374072" y="1131863"/>
            <a:ext cx="6442363" cy="8032928"/>
          </a:xfrm>
          <a:prstGeom prst="rect">
            <a:avLst/>
          </a:prstGeom>
          <a:noFill/>
          <a:ln>
            <a:noFill/>
          </a:ln>
        </p:spPr>
        <p:txBody>
          <a:bodyPr spcFirstLastPara="1" wrap="square" lIns="91425" tIns="45700" rIns="91425" bIns="45700" anchor="t" anchorCtr="0">
            <a:spAutoFit/>
          </a:bodyPr>
          <a:lstStyle/>
          <a:p>
            <a:pPr marL="0" marR="0" lvl="0" indent="0" algn="l" rtl="0">
              <a:spcBef>
                <a:spcPts val="2400"/>
              </a:spcBef>
              <a:spcAft>
                <a:spcPts val="0"/>
              </a:spcAft>
              <a:buNone/>
            </a:pPr>
            <a:r>
              <a:rPr lang="en-US" sz="2400" dirty="0">
                <a:solidFill>
                  <a:srgbClr val="029DB6"/>
                </a:solidFill>
                <a:latin typeface="Montserrat"/>
                <a:ea typeface="Montserrat"/>
                <a:cs typeface="Montserrat"/>
                <a:sym typeface="Montserrat"/>
              </a:rPr>
              <a:t>Vision</a:t>
            </a:r>
            <a:endParaRPr lang="en-US" sz="2400" dirty="0"/>
          </a:p>
          <a:p>
            <a:r>
              <a:rPr lang="en-US" dirty="0"/>
              <a:t>Edgefield County children will be equipped to reach their highest potential.</a:t>
            </a:r>
          </a:p>
          <a:p>
            <a:pPr marL="0" marR="0" lvl="0" indent="0" algn="l" rtl="0">
              <a:spcBef>
                <a:spcPts val="0"/>
              </a:spcBef>
              <a:spcAft>
                <a:spcPts val="0"/>
              </a:spcAft>
              <a:buNone/>
            </a:pPr>
            <a:endParaRPr lang="en-US" sz="2400" dirty="0">
              <a:solidFill>
                <a:srgbClr val="029DB6"/>
              </a:solidFill>
              <a:latin typeface="Montserrat"/>
              <a:ea typeface="Montserrat"/>
              <a:cs typeface="Montserrat"/>
              <a:sym typeface="Montserrat"/>
            </a:endParaRPr>
          </a:p>
          <a:p>
            <a:pPr marL="0" marR="0" lvl="0" indent="0" algn="l" rtl="0">
              <a:spcBef>
                <a:spcPts val="0"/>
              </a:spcBef>
              <a:spcAft>
                <a:spcPts val="0"/>
              </a:spcAft>
              <a:buNone/>
            </a:pPr>
            <a:r>
              <a:rPr lang="en-US" sz="2400" dirty="0">
                <a:solidFill>
                  <a:srgbClr val="029DB6"/>
                </a:solidFill>
                <a:latin typeface="Montserrat"/>
                <a:ea typeface="Montserrat"/>
                <a:cs typeface="Montserrat"/>
                <a:sym typeface="Montserrat"/>
              </a:rPr>
              <a:t>Mission</a:t>
            </a:r>
          </a:p>
          <a:p>
            <a:r>
              <a:rPr lang="en-US" dirty="0"/>
              <a:t>Edgefield County First Steps, working in collaboration with parents, caregivers, and our community, provides opportunities and experiences so that all children start school ready to reach their highest potential.</a:t>
            </a:r>
          </a:p>
          <a:p>
            <a:pPr marL="0" marR="0" lvl="0" indent="0" algn="l" rtl="0">
              <a:spcBef>
                <a:spcPts val="0"/>
              </a:spcBef>
              <a:spcAft>
                <a:spcPts val="0"/>
              </a:spcAft>
              <a:buNone/>
            </a:pPr>
            <a:endParaRPr lang="en-US" dirty="0"/>
          </a:p>
          <a:p>
            <a:pPr marL="0" marR="0" lvl="0" indent="0" algn="l" rtl="0">
              <a:spcBef>
                <a:spcPts val="2400"/>
              </a:spcBef>
              <a:spcAft>
                <a:spcPts val="0"/>
              </a:spcAft>
              <a:buNone/>
            </a:pPr>
            <a:r>
              <a:rPr lang="en-US" sz="2400" dirty="0">
                <a:solidFill>
                  <a:srgbClr val="029DB6"/>
                </a:solidFill>
                <a:latin typeface="Montserrat"/>
                <a:ea typeface="Montserrat"/>
                <a:cs typeface="Montserrat"/>
                <a:sym typeface="Montserrat"/>
              </a:rPr>
              <a:t>Values</a:t>
            </a:r>
          </a:p>
          <a:p>
            <a:r>
              <a:rPr lang="en-US" u="sng" dirty="0"/>
              <a:t>Children</a:t>
            </a:r>
            <a:r>
              <a:rPr lang="en-US" dirty="0"/>
              <a:t>: The years of early childhood are critical windows of development during which much of human potential is shaped. All children are inherently worthy of receiving the best possible start in life and are the most valuable resource for the future of our community.</a:t>
            </a:r>
          </a:p>
          <a:p>
            <a:r>
              <a:rPr lang="en-US" dirty="0"/>
              <a:t> </a:t>
            </a:r>
          </a:p>
          <a:p>
            <a:r>
              <a:rPr lang="en-US" u="sng" dirty="0"/>
              <a:t>Relationships</a:t>
            </a:r>
            <a:r>
              <a:rPr lang="en-US" dirty="0"/>
              <a:t>: Families are the single most important influence on the development of young children. Responsive, nurturing relationships with consistent caregivers in a safe, stimulating learning environment create the best possible chance for children’s healthy development and school readiness.</a:t>
            </a:r>
          </a:p>
          <a:p>
            <a:r>
              <a:rPr lang="en-US" dirty="0"/>
              <a:t> </a:t>
            </a:r>
          </a:p>
          <a:p>
            <a:r>
              <a:rPr lang="en-US" u="sng" dirty="0"/>
              <a:t>Equity</a:t>
            </a:r>
            <a:r>
              <a:rPr lang="en-US" dirty="0"/>
              <a:t>: We value and demonstrate diverse perspectives in the development of programs. Services must be individualized and adaptable to meet the unique needs of children and families, and we ensure that all families have the opportunity to be successful.</a:t>
            </a:r>
          </a:p>
          <a:p>
            <a:r>
              <a:rPr lang="en-US" dirty="0"/>
              <a:t> </a:t>
            </a:r>
          </a:p>
          <a:p>
            <a:r>
              <a:rPr lang="en-US" u="sng" dirty="0"/>
              <a:t>High Quality and Results-Oriented</a:t>
            </a:r>
            <a:r>
              <a:rPr lang="en-US" dirty="0"/>
              <a:t>: Services must be high-quality and have evidence of success. First Steps operates within a culture of accountability.</a:t>
            </a:r>
            <a:r>
              <a:rPr lang="en-US" b="1" dirty="0"/>
              <a:t> </a:t>
            </a:r>
            <a:endParaRPr lang="en-US" dirty="0"/>
          </a:p>
          <a:p>
            <a:r>
              <a:rPr lang="en-US" dirty="0"/>
              <a:t> </a:t>
            </a:r>
          </a:p>
          <a:p>
            <a:pPr marL="0" marR="0" lvl="0" indent="0" algn="l" rtl="0">
              <a:spcBef>
                <a:spcPts val="2400"/>
              </a:spcBef>
              <a:spcAft>
                <a:spcPts val="0"/>
              </a:spcAft>
              <a:buNone/>
            </a:pPr>
            <a:r>
              <a:rPr lang="en-US" sz="2400" dirty="0">
                <a:solidFill>
                  <a:srgbClr val="029DB6"/>
                </a:solidFill>
                <a:latin typeface="Montserrat"/>
                <a:ea typeface="Montserrat"/>
                <a:cs typeface="Montserrat"/>
                <a:sym typeface="Montserrat"/>
              </a:rPr>
              <a:t>Goal                                                                     </a:t>
            </a:r>
            <a:r>
              <a:rPr lang="en-US" dirty="0">
                <a:solidFill>
                  <a:schemeClr val="dk1"/>
                </a:solidFill>
                <a:latin typeface="+mn-lt"/>
                <a:ea typeface="Roboto"/>
                <a:cs typeface="Roboto"/>
                <a:sym typeface="Roboto"/>
              </a:rPr>
              <a:t>At least </a:t>
            </a:r>
            <a:r>
              <a:rPr lang="en-US" dirty="0">
                <a:solidFill>
                  <a:schemeClr val="dk1"/>
                </a:solidFill>
                <a:latin typeface="+mj-lt"/>
                <a:ea typeface="Roboto"/>
                <a:cs typeface="Roboto"/>
                <a:sym typeface="Roboto"/>
              </a:rPr>
              <a:t>55% of Edgefield County’s children </a:t>
            </a:r>
            <a:r>
              <a:rPr lang="en-US" dirty="0">
                <a:solidFill>
                  <a:schemeClr val="tx1"/>
                </a:solidFill>
                <a:latin typeface="+mj-lt"/>
                <a:ea typeface="Roboto" panose="02000000000000000000" pitchFamily="2" charset="0"/>
                <a:cs typeface="Roboto" panose="02000000000000000000" pitchFamily="2" charset="0"/>
                <a:sym typeface="Roboto"/>
              </a:rPr>
              <a:t>are ready for kindergarten by 2029.</a:t>
            </a:r>
            <a:endParaRPr lang="en-US" dirty="0">
              <a:solidFill>
                <a:srgbClr val="67696A"/>
              </a:solidFill>
              <a:latin typeface="+mj-lt"/>
              <a:ea typeface="Montserrat"/>
              <a:cs typeface="Montserrat"/>
              <a:sym typeface="Montserrat"/>
            </a:endParaRPr>
          </a:p>
        </p:txBody>
      </p:sp>
      <p:pic>
        <p:nvPicPr>
          <p:cNvPr id="5" name="Picture 4">
            <a:extLst>
              <a:ext uri="{FF2B5EF4-FFF2-40B4-BE49-F238E27FC236}">
                <a16:creationId xmlns:a16="http://schemas.microsoft.com/office/drawing/2014/main" id="{B8DCAD10-EC86-5275-B091-43303AAEADA4}"/>
              </a:ext>
            </a:extLst>
          </p:cNvPr>
          <p:cNvPicPr>
            <a:picLocks noChangeAspect="1"/>
          </p:cNvPicPr>
          <p:nvPr/>
        </p:nvPicPr>
        <p:blipFill>
          <a:blip r:embed="rId4"/>
          <a:stretch>
            <a:fillRect/>
          </a:stretch>
        </p:blipFill>
        <p:spPr>
          <a:xfrm>
            <a:off x="2237089" y="142698"/>
            <a:ext cx="2716328" cy="114459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9"/>
        <p:cNvGrpSpPr/>
        <p:nvPr/>
      </p:nvGrpSpPr>
      <p:grpSpPr>
        <a:xfrm>
          <a:off x="0" y="0"/>
          <a:ext cx="0" cy="0"/>
          <a:chOff x="0" y="0"/>
          <a:chExt cx="0" cy="0"/>
        </a:xfrm>
      </p:grpSpPr>
      <p:sp>
        <p:nvSpPr>
          <p:cNvPr id="220" name="Google Shape;220;p11"/>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a:t>
            </a:fld>
            <a:endParaRPr dirty="0"/>
          </a:p>
        </p:txBody>
      </p:sp>
      <p:sp>
        <p:nvSpPr>
          <p:cNvPr id="221" name="Google Shape;221;p11"/>
          <p:cNvSpPr txBox="1"/>
          <p:nvPr/>
        </p:nvSpPr>
        <p:spPr>
          <a:xfrm>
            <a:off x="518160" y="656588"/>
            <a:ext cx="6461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Message from the Executive Director</a:t>
            </a:r>
            <a:endParaRPr b="1" dirty="0"/>
          </a:p>
        </p:txBody>
      </p:sp>
      <p:sp>
        <p:nvSpPr>
          <p:cNvPr id="223" name="Google Shape;223;p11"/>
          <p:cNvSpPr txBox="1"/>
          <p:nvPr/>
        </p:nvSpPr>
        <p:spPr>
          <a:xfrm>
            <a:off x="4017818" y="2673927"/>
            <a:ext cx="2779222"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dirty="0">
                <a:solidFill>
                  <a:srgbClr val="029DB6"/>
                </a:solidFill>
                <a:latin typeface="Roboto"/>
                <a:ea typeface="Roboto"/>
                <a:cs typeface="Roboto"/>
                <a:sym typeface="Roboto"/>
              </a:rPr>
              <a:t>Candi Lalonde</a:t>
            </a:r>
            <a:endParaRPr dirty="0"/>
          </a:p>
          <a:p>
            <a:pPr marL="0" marR="0" lvl="0" indent="0" algn="l" rtl="0">
              <a:spcBef>
                <a:spcPts val="0"/>
              </a:spcBef>
              <a:spcAft>
                <a:spcPts val="0"/>
              </a:spcAft>
              <a:buNone/>
            </a:pPr>
            <a:r>
              <a:rPr lang="en-US" sz="1600" dirty="0">
                <a:solidFill>
                  <a:schemeClr val="dk1"/>
                </a:solidFill>
                <a:latin typeface="Roboto"/>
                <a:ea typeface="Roboto"/>
                <a:cs typeface="Roboto"/>
                <a:sym typeface="Roboto"/>
              </a:rPr>
              <a:t>Executive Director</a:t>
            </a:r>
            <a:endParaRPr dirty="0"/>
          </a:p>
          <a:p>
            <a:pPr marL="0" marR="0" lvl="0" indent="0" algn="l" rtl="0">
              <a:spcBef>
                <a:spcPts val="0"/>
              </a:spcBef>
              <a:spcAft>
                <a:spcPts val="0"/>
              </a:spcAft>
              <a:buNone/>
            </a:pPr>
            <a:r>
              <a:rPr lang="en-US" sz="1600" dirty="0">
                <a:solidFill>
                  <a:schemeClr val="dk1"/>
                </a:solidFill>
                <a:latin typeface="Roboto"/>
                <a:ea typeface="Roboto"/>
                <a:cs typeface="Roboto"/>
                <a:sym typeface="Roboto"/>
              </a:rPr>
              <a:t>Edgefield County First Steps</a:t>
            </a:r>
            <a:endParaRPr dirty="0"/>
          </a:p>
        </p:txBody>
      </p:sp>
      <p:sp>
        <p:nvSpPr>
          <p:cNvPr id="224" name="Google Shape;224;p11"/>
          <p:cNvSpPr txBox="1"/>
          <p:nvPr/>
        </p:nvSpPr>
        <p:spPr>
          <a:xfrm>
            <a:off x="518160" y="4572000"/>
            <a:ext cx="6339840" cy="3293169"/>
          </a:xfrm>
          <a:prstGeom prst="rect">
            <a:avLst/>
          </a:prstGeom>
          <a:noFill/>
          <a:ln>
            <a:noFill/>
          </a:ln>
        </p:spPr>
        <p:txBody>
          <a:bodyPr spcFirstLastPara="1" wrap="square" lIns="91425" tIns="45700" rIns="91425" bIns="45700" anchor="t" anchorCtr="0">
            <a:spAutoFit/>
          </a:bodyPr>
          <a:lstStyle/>
          <a:p>
            <a:r>
              <a:rPr lang="en-US" sz="1600" dirty="0"/>
              <a:t>On behalf of the Edgefield County First Steps Partnership Board, I am proud to present the Edgefield County First Steps Strategic Plan for 2027-2029. </a:t>
            </a:r>
          </a:p>
          <a:p>
            <a:endParaRPr lang="en-US" sz="1600" dirty="0"/>
          </a:p>
          <a:p>
            <a:r>
              <a:rPr lang="en-US" sz="1600" dirty="0"/>
              <a:t>This plan represents several months of work that involved community surveys, and interviews with key community and agency staff across Edgefield County.</a:t>
            </a:r>
          </a:p>
          <a:p>
            <a:endParaRPr lang="en-US" sz="1600" dirty="0"/>
          </a:p>
          <a:p>
            <a:r>
              <a:rPr lang="en-US" sz="1600" dirty="0"/>
              <a:t>Our Partnership Board of Directors renews our commitment to our mission, vision, and core values as part of our efforts to provide high-quality and affordable programs for the young children and their families in Edgefield County in the hopes of reaching our goal of having children ready for kindergarten.</a:t>
            </a:r>
          </a:p>
        </p:txBody>
      </p:sp>
      <p:sp>
        <p:nvSpPr>
          <p:cNvPr id="3" name="TextBox 2">
            <a:extLst>
              <a:ext uri="{FF2B5EF4-FFF2-40B4-BE49-F238E27FC236}">
                <a16:creationId xmlns:a16="http://schemas.microsoft.com/office/drawing/2014/main" id="{C93A9FA1-6A1A-997A-B25F-3CDC59D88C86}"/>
              </a:ext>
            </a:extLst>
          </p:cNvPr>
          <p:cNvSpPr txBox="1"/>
          <p:nvPr/>
        </p:nvSpPr>
        <p:spPr>
          <a:xfrm>
            <a:off x="548640" y="8230536"/>
            <a:ext cx="2798619" cy="369332"/>
          </a:xfrm>
          <a:prstGeom prst="rect">
            <a:avLst/>
          </a:prstGeom>
          <a:noFill/>
        </p:spPr>
        <p:txBody>
          <a:bodyPr wrap="square" rtlCol="0">
            <a:spAutoFit/>
          </a:bodyPr>
          <a:lstStyle/>
          <a:p>
            <a:r>
              <a:rPr lang="en-US" sz="1800" dirty="0">
                <a:latin typeface="Lucida Calligraphy" panose="03010101010101010101" pitchFamily="66" charset="0"/>
              </a:rPr>
              <a:t>Candi Lalonde</a:t>
            </a:r>
          </a:p>
        </p:txBody>
      </p:sp>
      <p:pic>
        <p:nvPicPr>
          <p:cNvPr id="5" name="Picture 4">
            <a:extLst>
              <a:ext uri="{FF2B5EF4-FFF2-40B4-BE49-F238E27FC236}">
                <a16:creationId xmlns:a16="http://schemas.microsoft.com/office/drawing/2014/main" id="{DCC34846-7787-4F12-DE20-38432E858C35}"/>
              </a:ext>
            </a:extLst>
          </p:cNvPr>
          <p:cNvPicPr>
            <a:picLocks noChangeAspect="1"/>
          </p:cNvPicPr>
          <p:nvPr/>
        </p:nvPicPr>
        <p:blipFill>
          <a:blip r:embed="rId4"/>
          <a:stretch>
            <a:fillRect/>
          </a:stretch>
        </p:blipFill>
        <p:spPr>
          <a:xfrm>
            <a:off x="518160" y="1817924"/>
            <a:ext cx="3347258" cy="237133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9"/>
        <p:cNvGrpSpPr/>
        <p:nvPr/>
      </p:nvGrpSpPr>
      <p:grpSpPr>
        <a:xfrm>
          <a:off x="0" y="0"/>
          <a:ext cx="0" cy="0"/>
          <a:chOff x="0" y="0"/>
          <a:chExt cx="0" cy="0"/>
        </a:xfrm>
      </p:grpSpPr>
      <p:sp>
        <p:nvSpPr>
          <p:cNvPr id="240" name="Google Shape;240;g164c9d1a467_0_249"/>
          <p:cNvSpPr txBox="1">
            <a:spLocks noGrp="1"/>
          </p:cNvSpPr>
          <p:nvPr>
            <p:ph type="sldNum" idx="12"/>
          </p:nvPr>
        </p:nvSpPr>
        <p:spPr>
          <a:xfrm>
            <a:off x="5166360" y="8898892"/>
            <a:ext cx="1645800" cy="5112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dirty="0"/>
          </a:p>
        </p:txBody>
      </p:sp>
      <p:sp>
        <p:nvSpPr>
          <p:cNvPr id="276" name="Google Shape;276;g164c9d1a467_0_249"/>
          <p:cNvSpPr txBox="1"/>
          <p:nvPr/>
        </p:nvSpPr>
        <p:spPr>
          <a:xfrm>
            <a:off x="518160" y="656588"/>
            <a:ext cx="6461700" cy="535491"/>
          </a:xfrm>
          <a:prstGeom prst="rect">
            <a:avLst/>
          </a:prstGeom>
          <a:noFill/>
          <a:ln>
            <a:noFill/>
          </a:ln>
        </p:spPr>
        <p:txBody>
          <a:bodyPr spcFirstLastPara="1" wrap="square" lIns="91425" tIns="45700" rIns="91425" bIns="45700" anchor="t" anchorCtr="0">
            <a:spAutoFit/>
          </a:bodyPr>
          <a:lstStyle/>
          <a:p>
            <a:pPr marL="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Strategic Plan Process</a:t>
            </a:r>
            <a:endParaRPr sz="2400" b="1" dirty="0">
              <a:solidFill>
                <a:srgbClr val="029DB6"/>
              </a:solidFill>
              <a:latin typeface="Montserrat"/>
              <a:ea typeface="Montserrat"/>
              <a:cs typeface="Montserrat"/>
              <a:sym typeface="Montserrat"/>
            </a:endParaRPr>
          </a:p>
        </p:txBody>
      </p:sp>
      <p:grpSp>
        <p:nvGrpSpPr>
          <p:cNvPr id="2" name="Group 1">
            <a:extLst>
              <a:ext uri="{FF2B5EF4-FFF2-40B4-BE49-F238E27FC236}">
                <a16:creationId xmlns:a16="http://schemas.microsoft.com/office/drawing/2014/main" id="{7E8CBF41-3B43-4D3D-F2E0-72CE9E66099D}"/>
              </a:ext>
            </a:extLst>
          </p:cNvPr>
          <p:cNvGrpSpPr/>
          <p:nvPr/>
        </p:nvGrpSpPr>
        <p:grpSpPr>
          <a:xfrm>
            <a:off x="288502" y="1624834"/>
            <a:ext cx="6794515" cy="7201891"/>
            <a:chOff x="288502" y="1624834"/>
            <a:chExt cx="6794515" cy="7201891"/>
          </a:xfrm>
        </p:grpSpPr>
        <p:sp>
          <p:nvSpPr>
            <p:cNvPr id="3" name="Google Shape;102;g1699b85502d_0_19" descr="timeline ">
              <a:extLst>
                <a:ext uri="{FF2B5EF4-FFF2-40B4-BE49-F238E27FC236}">
                  <a16:creationId xmlns:a16="http://schemas.microsoft.com/office/drawing/2014/main" id="{DD5F73D4-AEBE-D3DC-D0B5-021F9FE5E32C}"/>
                </a:ext>
              </a:extLst>
            </p:cNvPr>
            <p:cNvSpPr/>
            <p:nvPr/>
          </p:nvSpPr>
          <p:spPr>
            <a:xfrm rot="-5400000">
              <a:off x="1683001" y="6215879"/>
              <a:ext cx="4073899" cy="1044549"/>
            </a:xfrm>
            <a:custGeom>
              <a:avLst/>
              <a:gdLst/>
              <a:ahLst/>
              <a:cxnLst/>
              <a:rect l="l" t="t" r="r" b="b"/>
              <a:pathLst>
                <a:path w="5658193" h="1450763" extrusionOk="0">
                  <a:moveTo>
                    <a:pt x="1450750" y="725607"/>
                  </a:moveTo>
                  <a:lnTo>
                    <a:pt x="1449830" y="725607"/>
                  </a:lnTo>
                  <a:lnTo>
                    <a:pt x="1449806" y="725382"/>
                  </a:lnTo>
                  <a:lnTo>
                    <a:pt x="1449830" y="725157"/>
                  </a:lnTo>
                  <a:lnTo>
                    <a:pt x="1402870" y="725157"/>
                  </a:lnTo>
                  <a:lnTo>
                    <a:pt x="1389130" y="588840"/>
                  </a:lnTo>
                  <a:cubicBezTo>
                    <a:pt x="1325954" y="280108"/>
                    <a:pt x="1052790" y="47869"/>
                    <a:pt x="725382" y="47869"/>
                  </a:cubicBezTo>
                  <a:cubicBezTo>
                    <a:pt x="351202" y="47869"/>
                    <a:pt x="47868" y="351202"/>
                    <a:pt x="47868" y="725382"/>
                  </a:cubicBezTo>
                  <a:lnTo>
                    <a:pt x="47890" y="725607"/>
                  </a:lnTo>
                  <a:lnTo>
                    <a:pt x="10" y="725607"/>
                  </a:lnTo>
                  <a:lnTo>
                    <a:pt x="0" y="725382"/>
                  </a:lnTo>
                  <a:cubicBezTo>
                    <a:pt x="0" y="324765"/>
                    <a:pt x="324764" y="1"/>
                    <a:pt x="725382" y="1"/>
                  </a:cubicBezTo>
                  <a:cubicBezTo>
                    <a:pt x="1125998" y="1"/>
                    <a:pt x="1450762" y="324765"/>
                    <a:pt x="1450762" y="725382"/>
                  </a:cubicBezTo>
                  <a:close/>
                  <a:moveTo>
                    <a:pt x="4932812" y="1450762"/>
                  </a:moveTo>
                  <a:cubicBezTo>
                    <a:pt x="4532195" y="1450762"/>
                    <a:pt x="4207431" y="1125998"/>
                    <a:pt x="4207431" y="725381"/>
                  </a:cubicBezTo>
                  <a:lnTo>
                    <a:pt x="4207442" y="725156"/>
                  </a:lnTo>
                  <a:lnTo>
                    <a:pt x="4208363" y="725156"/>
                  </a:lnTo>
                  <a:lnTo>
                    <a:pt x="4208386" y="725381"/>
                  </a:lnTo>
                  <a:lnTo>
                    <a:pt x="4208363" y="725606"/>
                  </a:lnTo>
                  <a:lnTo>
                    <a:pt x="4255322" y="725606"/>
                  </a:lnTo>
                  <a:lnTo>
                    <a:pt x="4269064" y="861924"/>
                  </a:lnTo>
                  <a:cubicBezTo>
                    <a:pt x="4332239" y="1170655"/>
                    <a:pt x="4605404" y="1402894"/>
                    <a:pt x="4932812" y="1402894"/>
                  </a:cubicBezTo>
                  <a:cubicBezTo>
                    <a:pt x="5306992" y="1402894"/>
                    <a:pt x="5610325" y="1099561"/>
                    <a:pt x="5610325" y="725381"/>
                  </a:cubicBezTo>
                  <a:lnTo>
                    <a:pt x="5610302" y="725156"/>
                  </a:lnTo>
                  <a:lnTo>
                    <a:pt x="5658182" y="725156"/>
                  </a:lnTo>
                  <a:lnTo>
                    <a:pt x="5658193" y="725381"/>
                  </a:lnTo>
                  <a:cubicBezTo>
                    <a:pt x="5658193" y="1125998"/>
                    <a:pt x="5333429" y="1450762"/>
                    <a:pt x="4932812" y="1450762"/>
                  </a:cubicBezTo>
                  <a:close/>
                  <a:moveTo>
                    <a:pt x="2127320" y="1450763"/>
                  </a:moveTo>
                  <a:cubicBezTo>
                    <a:pt x="1726703" y="1450763"/>
                    <a:pt x="1401938" y="1125999"/>
                    <a:pt x="1401938" y="725382"/>
                  </a:cubicBezTo>
                  <a:lnTo>
                    <a:pt x="1401950" y="725157"/>
                  </a:lnTo>
                  <a:lnTo>
                    <a:pt x="1402870" y="725157"/>
                  </a:lnTo>
                  <a:lnTo>
                    <a:pt x="1402894" y="725382"/>
                  </a:lnTo>
                  <a:lnTo>
                    <a:pt x="1402870" y="725607"/>
                  </a:lnTo>
                  <a:lnTo>
                    <a:pt x="1449830" y="725607"/>
                  </a:lnTo>
                  <a:lnTo>
                    <a:pt x="1463572" y="861925"/>
                  </a:lnTo>
                  <a:cubicBezTo>
                    <a:pt x="1526746" y="1170656"/>
                    <a:pt x="1799912" y="1402895"/>
                    <a:pt x="2127320" y="1402895"/>
                  </a:cubicBezTo>
                  <a:cubicBezTo>
                    <a:pt x="2501500" y="1402895"/>
                    <a:pt x="2804833" y="1099562"/>
                    <a:pt x="2804833" y="725382"/>
                  </a:cubicBezTo>
                  <a:lnTo>
                    <a:pt x="2804810" y="725157"/>
                  </a:lnTo>
                  <a:lnTo>
                    <a:pt x="2805515" y="725157"/>
                  </a:lnTo>
                  <a:lnTo>
                    <a:pt x="2820229" y="579192"/>
                  </a:lnTo>
                  <a:cubicBezTo>
                    <a:pt x="2887868" y="248648"/>
                    <a:pt x="3180333" y="0"/>
                    <a:pt x="3530873" y="0"/>
                  </a:cubicBezTo>
                  <a:cubicBezTo>
                    <a:pt x="3931490" y="0"/>
                    <a:pt x="4256254" y="324764"/>
                    <a:pt x="4256254" y="725381"/>
                  </a:cubicBezTo>
                  <a:lnTo>
                    <a:pt x="4256243" y="725606"/>
                  </a:lnTo>
                  <a:lnTo>
                    <a:pt x="4255322" y="725606"/>
                  </a:lnTo>
                  <a:lnTo>
                    <a:pt x="4255299" y="725381"/>
                  </a:lnTo>
                  <a:lnTo>
                    <a:pt x="4255322" y="725156"/>
                  </a:lnTo>
                  <a:lnTo>
                    <a:pt x="4208363" y="725156"/>
                  </a:lnTo>
                  <a:lnTo>
                    <a:pt x="4194621" y="588839"/>
                  </a:lnTo>
                  <a:cubicBezTo>
                    <a:pt x="4131446" y="280107"/>
                    <a:pt x="3858281" y="47868"/>
                    <a:pt x="3530873" y="47868"/>
                  </a:cubicBezTo>
                  <a:cubicBezTo>
                    <a:pt x="3156693" y="47868"/>
                    <a:pt x="2853360" y="351201"/>
                    <a:pt x="2853360" y="725381"/>
                  </a:cubicBezTo>
                  <a:lnTo>
                    <a:pt x="2853383" y="725606"/>
                  </a:lnTo>
                  <a:lnTo>
                    <a:pt x="2852678" y="725606"/>
                  </a:lnTo>
                  <a:lnTo>
                    <a:pt x="2837964" y="871572"/>
                  </a:lnTo>
                  <a:cubicBezTo>
                    <a:pt x="2770325" y="1202116"/>
                    <a:pt x="2477860" y="1450763"/>
                    <a:pt x="2127320" y="1450763"/>
                  </a:cubicBezTo>
                  <a:close/>
                </a:path>
              </a:pathLst>
            </a:custGeom>
            <a:solidFill>
              <a:srgbClr val="E7E6E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0" b="0" i="0" u="none" strike="noStrike" cap="none" dirty="0">
                <a:solidFill>
                  <a:srgbClr val="FFFFFF"/>
                </a:solidFill>
                <a:latin typeface="Roboto"/>
                <a:ea typeface="Roboto"/>
                <a:cs typeface="Roboto"/>
                <a:sym typeface="Roboto"/>
              </a:endParaRPr>
            </a:p>
          </p:txBody>
        </p:sp>
        <p:sp>
          <p:nvSpPr>
            <p:cNvPr id="4" name="Google Shape;105;g1699b85502d_0_19" descr="timeline endpoints">
              <a:extLst>
                <a:ext uri="{FF2B5EF4-FFF2-40B4-BE49-F238E27FC236}">
                  <a16:creationId xmlns:a16="http://schemas.microsoft.com/office/drawing/2014/main" id="{669FA135-AB6C-830C-477E-97C5BB68F9A0}"/>
                </a:ext>
              </a:extLst>
            </p:cNvPr>
            <p:cNvSpPr/>
            <p:nvPr/>
          </p:nvSpPr>
          <p:spPr>
            <a:xfrm rot="5400000">
              <a:off x="3610961" y="1624834"/>
              <a:ext cx="142800" cy="142800"/>
            </a:xfrm>
            <a:prstGeom prst="ellipse">
              <a:avLst/>
            </a:prstGeom>
            <a:solidFill>
              <a:srgbClr val="8888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dirty="0">
                <a:solidFill>
                  <a:srgbClr val="FFFFFF"/>
                </a:solidFill>
                <a:latin typeface="Roboto"/>
                <a:ea typeface="Roboto"/>
                <a:cs typeface="Roboto"/>
                <a:sym typeface="Roboto"/>
              </a:endParaRPr>
            </a:p>
          </p:txBody>
        </p:sp>
        <p:sp>
          <p:nvSpPr>
            <p:cNvPr id="5" name="Google Shape;106;g1699b85502d_0_19">
              <a:extLst>
                <a:ext uri="{FF2B5EF4-FFF2-40B4-BE49-F238E27FC236}">
                  <a16:creationId xmlns:a16="http://schemas.microsoft.com/office/drawing/2014/main" id="{A3570E0C-EFE5-E47C-8E67-D821F7D8FE41}"/>
                </a:ext>
              </a:extLst>
            </p:cNvPr>
            <p:cNvSpPr txBox="1"/>
            <p:nvPr/>
          </p:nvSpPr>
          <p:spPr>
            <a:xfrm>
              <a:off x="1028335" y="1737450"/>
              <a:ext cx="1820100" cy="226500"/>
            </a:xfrm>
            <a:prstGeom prst="rect">
              <a:avLst/>
            </a:prstGeom>
            <a:noFill/>
            <a:ln>
              <a:noFill/>
            </a:ln>
          </p:spPr>
          <p:txBody>
            <a:bodyPr spcFirstLastPara="1" wrap="square" lIns="0" tIns="45700" rIns="0" bIns="45700" anchor="t" anchorCtr="0">
              <a:noAutofit/>
            </a:bodyPr>
            <a:lstStyle/>
            <a:p>
              <a:pPr marL="0" lvl="0" indent="0" algn="r" rtl="0">
                <a:lnSpc>
                  <a:spcPct val="90000"/>
                </a:lnSpc>
                <a:spcBef>
                  <a:spcPts val="0"/>
                </a:spcBef>
                <a:spcAft>
                  <a:spcPts val="0"/>
                </a:spcAft>
                <a:buNone/>
              </a:pPr>
              <a:r>
                <a:rPr lang="en-US" sz="1200" b="1" dirty="0">
                  <a:solidFill>
                    <a:srgbClr val="888888"/>
                  </a:solidFill>
                  <a:latin typeface="Montserrat"/>
                  <a:sym typeface="Montserrat"/>
                </a:rPr>
                <a:t>SURVEY</a:t>
              </a:r>
              <a:endParaRPr sz="1200" b="1" dirty="0">
                <a:solidFill>
                  <a:srgbClr val="888888"/>
                </a:solidFill>
              </a:endParaRPr>
            </a:p>
          </p:txBody>
        </p:sp>
        <p:sp>
          <p:nvSpPr>
            <p:cNvPr id="6" name="Google Shape;108;g1699b85502d_0_19">
              <a:extLst>
                <a:ext uri="{FF2B5EF4-FFF2-40B4-BE49-F238E27FC236}">
                  <a16:creationId xmlns:a16="http://schemas.microsoft.com/office/drawing/2014/main" id="{9B54C6AA-63E4-948A-93BE-CBBD4B3E6B55}"/>
                </a:ext>
              </a:extLst>
            </p:cNvPr>
            <p:cNvSpPr txBox="1"/>
            <p:nvPr/>
          </p:nvSpPr>
          <p:spPr>
            <a:xfrm>
              <a:off x="4431683" y="2752375"/>
              <a:ext cx="2555700" cy="211500"/>
            </a:xfrm>
            <a:prstGeom prst="rect">
              <a:avLst/>
            </a:prstGeom>
            <a:noFill/>
            <a:ln>
              <a:noFill/>
            </a:ln>
          </p:spPr>
          <p:txBody>
            <a:bodyPr spcFirstLastPara="1" wrap="square" lIns="0" tIns="45700" rIns="0" bIns="45700" anchor="t" anchorCtr="0">
              <a:noAutofit/>
            </a:bodyPr>
            <a:lstStyle/>
            <a:p>
              <a:pPr marL="0" lvl="0" indent="0" algn="l" rtl="0">
                <a:lnSpc>
                  <a:spcPct val="90000"/>
                </a:lnSpc>
                <a:spcBef>
                  <a:spcPts val="0"/>
                </a:spcBef>
                <a:spcAft>
                  <a:spcPts val="0"/>
                </a:spcAft>
                <a:buNone/>
              </a:pPr>
              <a:r>
                <a:rPr lang="en-US" sz="1200" b="1" dirty="0">
                  <a:solidFill>
                    <a:srgbClr val="888888"/>
                  </a:solidFill>
                  <a:latin typeface="Montserrat"/>
                  <a:ea typeface="Montserrat"/>
                  <a:cs typeface="Montserrat"/>
                  <a:sym typeface="Montserrat"/>
                </a:rPr>
                <a:t>UNDERSTAND</a:t>
              </a:r>
              <a:endParaRPr sz="1200" b="1" dirty="0">
                <a:solidFill>
                  <a:srgbClr val="888888"/>
                </a:solidFill>
              </a:endParaRPr>
            </a:p>
          </p:txBody>
        </p:sp>
        <p:sp>
          <p:nvSpPr>
            <p:cNvPr id="7" name="Google Shape;110;g1699b85502d_0_19">
              <a:extLst>
                <a:ext uri="{FF2B5EF4-FFF2-40B4-BE49-F238E27FC236}">
                  <a16:creationId xmlns:a16="http://schemas.microsoft.com/office/drawing/2014/main" id="{88616910-4A31-8BC9-0B23-59BF2C077B0D}"/>
                </a:ext>
              </a:extLst>
            </p:cNvPr>
            <p:cNvSpPr txBox="1"/>
            <p:nvPr/>
          </p:nvSpPr>
          <p:spPr>
            <a:xfrm>
              <a:off x="413352" y="3682225"/>
              <a:ext cx="2441100" cy="221700"/>
            </a:xfrm>
            <a:prstGeom prst="rect">
              <a:avLst/>
            </a:prstGeom>
            <a:noFill/>
            <a:ln>
              <a:noFill/>
            </a:ln>
          </p:spPr>
          <p:txBody>
            <a:bodyPr spcFirstLastPara="1" wrap="square" lIns="0" tIns="45700" rIns="0" bIns="45700" anchor="t" anchorCtr="0">
              <a:noAutofit/>
            </a:bodyPr>
            <a:lstStyle/>
            <a:p>
              <a:pPr marL="0" lvl="0" indent="0" algn="r" rtl="0">
                <a:lnSpc>
                  <a:spcPct val="90000"/>
                </a:lnSpc>
                <a:spcBef>
                  <a:spcPts val="0"/>
                </a:spcBef>
                <a:spcAft>
                  <a:spcPts val="0"/>
                </a:spcAft>
                <a:buNone/>
              </a:pPr>
              <a:r>
                <a:rPr lang="en-US" sz="1200" b="1" dirty="0">
                  <a:solidFill>
                    <a:srgbClr val="888888"/>
                  </a:solidFill>
                  <a:latin typeface="Montserrat"/>
                  <a:ea typeface="Montserrat"/>
                  <a:cs typeface="Montserrat"/>
                  <a:sym typeface="Montserrat"/>
                </a:rPr>
                <a:t>PRIORITIZE</a:t>
              </a:r>
              <a:endParaRPr sz="1200" b="1" dirty="0">
                <a:solidFill>
                  <a:srgbClr val="888888"/>
                </a:solidFill>
              </a:endParaRPr>
            </a:p>
          </p:txBody>
        </p:sp>
        <p:sp>
          <p:nvSpPr>
            <p:cNvPr id="8" name="Google Shape;112;g1699b85502d_0_19">
              <a:extLst>
                <a:ext uri="{FF2B5EF4-FFF2-40B4-BE49-F238E27FC236}">
                  <a16:creationId xmlns:a16="http://schemas.microsoft.com/office/drawing/2014/main" id="{DA18DC54-ACF2-1441-FD7F-0D491CF990BA}"/>
                </a:ext>
              </a:extLst>
            </p:cNvPr>
            <p:cNvSpPr txBox="1"/>
            <p:nvPr/>
          </p:nvSpPr>
          <p:spPr>
            <a:xfrm>
              <a:off x="4475649" y="4869900"/>
              <a:ext cx="2555700" cy="226500"/>
            </a:xfrm>
            <a:prstGeom prst="rect">
              <a:avLst/>
            </a:prstGeom>
            <a:noFill/>
            <a:ln>
              <a:noFill/>
            </a:ln>
          </p:spPr>
          <p:txBody>
            <a:bodyPr spcFirstLastPara="1" wrap="square" lIns="0" tIns="45700" rIns="0" bIns="45700" anchor="t" anchorCtr="0">
              <a:noAutofit/>
            </a:bodyPr>
            <a:lstStyle/>
            <a:p>
              <a:pPr marL="0" lvl="0" indent="0" algn="l" rtl="0">
                <a:lnSpc>
                  <a:spcPct val="90000"/>
                </a:lnSpc>
                <a:spcBef>
                  <a:spcPts val="0"/>
                </a:spcBef>
                <a:spcAft>
                  <a:spcPts val="0"/>
                </a:spcAft>
                <a:buNone/>
              </a:pPr>
              <a:r>
                <a:rPr lang="en-US" sz="1200" b="1" dirty="0">
                  <a:solidFill>
                    <a:srgbClr val="0D8195"/>
                  </a:solidFill>
                  <a:latin typeface="Montserrat"/>
                  <a:ea typeface="Montserrat"/>
                  <a:cs typeface="Montserrat"/>
                  <a:sym typeface="Montserrat"/>
                </a:rPr>
                <a:t>PLAN</a:t>
              </a:r>
              <a:endParaRPr sz="1200" b="1" dirty="0">
                <a:solidFill>
                  <a:srgbClr val="0D8195"/>
                </a:solidFill>
              </a:endParaRPr>
            </a:p>
          </p:txBody>
        </p:sp>
        <p:sp>
          <p:nvSpPr>
            <p:cNvPr id="9" name="Google Shape;114;g1699b85502d_0_19">
              <a:extLst>
                <a:ext uri="{FF2B5EF4-FFF2-40B4-BE49-F238E27FC236}">
                  <a16:creationId xmlns:a16="http://schemas.microsoft.com/office/drawing/2014/main" id="{459F6AE0-B98D-EB90-E077-1358BD0217D4}"/>
                </a:ext>
              </a:extLst>
            </p:cNvPr>
            <p:cNvSpPr txBox="1"/>
            <p:nvPr/>
          </p:nvSpPr>
          <p:spPr>
            <a:xfrm>
              <a:off x="505225" y="5792600"/>
              <a:ext cx="2441100" cy="226500"/>
            </a:xfrm>
            <a:prstGeom prst="rect">
              <a:avLst/>
            </a:prstGeom>
            <a:noFill/>
            <a:ln>
              <a:noFill/>
            </a:ln>
          </p:spPr>
          <p:txBody>
            <a:bodyPr spcFirstLastPara="1" wrap="square" lIns="0" tIns="45700" rIns="0" bIns="45700" anchor="t" anchorCtr="0">
              <a:noAutofit/>
            </a:bodyPr>
            <a:lstStyle/>
            <a:p>
              <a:pPr marL="0" lvl="0" indent="0" algn="r" rtl="0">
                <a:lnSpc>
                  <a:spcPct val="90000"/>
                </a:lnSpc>
                <a:spcBef>
                  <a:spcPts val="0"/>
                </a:spcBef>
                <a:spcAft>
                  <a:spcPts val="0"/>
                </a:spcAft>
                <a:buNone/>
              </a:pPr>
              <a:r>
                <a:rPr lang="en-US" sz="1200" b="1" dirty="0">
                  <a:solidFill>
                    <a:srgbClr val="0D8195"/>
                  </a:solidFill>
                  <a:latin typeface="Montserrat"/>
                  <a:ea typeface="Montserrat"/>
                  <a:cs typeface="Montserrat"/>
                  <a:sym typeface="Montserrat"/>
                </a:rPr>
                <a:t>APPLY</a:t>
              </a:r>
              <a:endParaRPr sz="1200" b="1" dirty="0">
                <a:solidFill>
                  <a:srgbClr val="0D8195"/>
                </a:solidFill>
              </a:endParaRPr>
            </a:p>
          </p:txBody>
        </p:sp>
        <p:sp>
          <p:nvSpPr>
            <p:cNvPr id="10" name="Google Shape;116;g1699b85502d_0_19">
              <a:extLst>
                <a:ext uri="{FF2B5EF4-FFF2-40B4-BE49-F238E27FC236}">
                  <a16:creationId xmlns:a16="http://schemas.microsoft.com/office/drawing/2014/main" id="{1C2E181A-F325-945E-B7B1-5EFC16464F66}"/>
                </a:ext>
              </a:extLst>
            </p:cNvPr>
            <p:cNvSpPr txBox="1"/>
            <p:nvPr/>
          </p:nvSpPr>
          <p:spPr>
            <a:xfrm>
              <a:off x="4473057" y="6804600"/>
              <a:ext cx="2082000" cy="211500"/>
            </a:xfrm>
            <a:prstGeom prst="rect">
              <a:avLst/>
            </a:prstGeom>
            <a:noFill/>
            <a:ln>
              <a:noFill/>
            </a:ln>
          </p:spPr>
          <p:txBody>
            <a:bodyPr spcFirstLastPara="1" wrap="square" lIns="0" tIns="45700" rIns="0" bIns="45700" anchor="t" anchorCtr="0">
              <a:noAutofit/>
            </a:bodyPr>
            <a:lstStyle/>
            <a:p>
              <a:pPr marL="0" lvl="0" indent="0" algn="l" rtl="0">
                <a:lnSpc>
                  <a:spcPct val="90000"/>
                </a:lnSpc>
                <a:spcBef>
                  <a:spcPts val="0"/>
                </a:spcBef>
                <a:spcAft>
                  <a:spcPts val="0"/>
                </a:spcAft>
                <a:buNone/>
              </a:pPr>
              <a:r>
                <a:rPr lang="en-US" sz="1200" b="1" dirty="0">
                  <a:solidFill>
                    <a:srgbClr val="0D8195"/>
                  </a:solidFill>
                  <a:latin typeface="Montserrat"/>
                  <a:ea typeface="Montserrat"/>
                  <a:cs typeface="Montserrat"/>
                  <a:sym typeface="Montserrat"/>
                </a:rPr>
                <a:t>IMPLEMENT</a:t>
              </a:r>
              <a:endParaRPr sz="1200" b="1" dirty="0">
                <a:solidFill>
                  <a:srgbClr val="0D8195"/>
                </a:solidFill>
              </a:endParaRPr>
            </a:p>
          </p:txBody>
        </p:sp>
        <p:sp>
          <p:nvSpPr>
            <p:cNvPr id="11" name="Google Shape;118;g1699b85502d_0_19">
              <a:extLst>
                <a:ext uri="{FF2B5EF4-FFF2-40B4-BE49-F238E27FC236}">
                  <a16:creationId xmlns:a16="http://schemas.microsoft.com/office/drawing/2014/main" id="{89B32457-8365-9EF3-7EBB-EED0EB5BDFDC}"/>
                </a:ext>
              </a:extLst>
            </p:cNvPr>
            <p:cNvSpPr txBox="1"/>
            <p:nvPr/>
          </p:nvSpPr>
          <p:spPr>
            <a:xfrm>
              <a:off x="962950" y="7761500"/>
              <a:ext cx="1950900" cy="226500"/>
            </a:xfrm>
            <a:prstGeom prst="rect">
              <a:avLst/>
            </a:prstGeom>
            <a:noFill/>
            <a:ln>
              <a:noFill/>
            </a:ln>
          </p:spPr>
          <p:txBody>
            <a:bodyPr spcFirstLastPara="1" wrap="square" lIns="0" tIns="45700" rIns="0" bIns="45700" anchor="t" anchorCtr="0">
              <a:noAutofit/>
            </a:bodyPr>
            <a:lstStyle/>
            <a:p>
              <a:pPr marL="0" lvl="0" indent="0" algn="r" rtl="0">
                <a:lnSpc>
                  <a:spcPct val="90000"/>
                </a:lnSpc>
                <a:spcBef>
                  <a:spcPts val="0"/>
                </a:spcBef>
                <a:spcAft>
                  <a:spcPts val="0"/>
                </a:spcAft>
                <a:buNone/>
              </a:pPr>
              <a:r>
                <a:rPr lang="en-US" sz="1200" b="1" dirty="0">
                  <a:solidFill>
                    <a:srgbClr val="0D8195"/>
                  </a:solidFill>
                  <a:latin typeface="Montserrat"/>
                  <a:ea typeface="Montserrat"/>
                  <a:cs typeface="Montserrat"/>
                  <a:sym typeface="Montserrat"/>
                </a:rPr>
                <a:t>MONITOR</a:t>
              </a:r>
              <a:endParaRPr sz="1200" b="1" dirty="0">
                <a:solidFill>
                  <a:srgbClr val="0D8195"/>
                </a:solidFill>
              </a:endParaRPr>
            </a:p>
          </p:txBody>
        </p:sp>
        <p:sp>
          <p:nvSpPr>
            <p:cNvPr id="12" name="Google Shape;120;g1699b85502d_0_19" descr="timeline ">
              <a:extLst>
                <a:ext uri="{FF2B5EF4-FFF2-40B4-BE49-F238E27FC236}">
                  <a16:creationId xmlns:a16="http://schemas.microsoft.com/office/drawing/2014/main" id="{A316E4B4-A952-A447-56DC-4D8698226936}"/>
                </a:ext>
              </a:extLst>
            </p:cNvPr>
            <p:cNvSpPr/>
            <p:nvPr/>
          </p:nvSpPr>
          <p:spPr>
            <a:xfrm rot="-5400000" flipH="1">
              <a:off x="1698100" y="6216121"/>
              <a:ext cx="4073899" cy="1044549"/>
            </a:xfrm>
            <a:custGeom>
              <a:avLst/>
              <a:gdLst/>
              <a:ahLst/>
              <a:cxnLst/>
              <a:rect l="l" t="t" r="r" b="b"/>
              <a:pathLst>
                <a:path w="5658193" h="1450763" extrusionOk="0">
                  <a:moveTo>
                    <a:pt x="1450750" y="725607"/>
                  </a:moveTo>
                  <a:lnTo>
                    <a:pt x="1449830" y="725607"/>
                  </a:lnTo>
                  <a:lnTo>
                    <a:pt x="1449806" y="725382"/>
                  </a:lnTo>
                  <a:lnTo>
                    <a:pt x="1449830" y="725157"/>
                  </a:lnTo>
                  <a:lnTo>
                    <a:pt x="1402870" y="725157"/>
                  </a:lnTo>
                  <a:lnTo>
                    <a:pt x="1389130" y="588840"/>
                  </a:lnTo>
                  <a:cubicBezTo>
                    <a:pt x="1325954" y="280108"/>
                    <a:pt x="1052790" y="47869"/>
                    <a:pt x="725382" y="47869"/>
                  </a:cubicBezTo>
                  <a:cubicBezTo>
                    <a:pt x="351202" y="47869"/>
                    <a:pt x="47868" y="351202"/>
                    <a:pt x="47868" y="725382"/>
                  </a:cubicBezTo>
                  <a:lnTo>
                    <a:pt x="47890" y="725607"/>
                  </a:lnTo>
                  <a:lnTo>
                    <a:pt x="10" y="725607"/>
                  </a:lnTo>
                  <a:lnTo>
                    <a:pt x="0" y="725382"/>
                  </a:lnTo>
                  <a:cubicBezTo>
                    <a:pt x="0" y="324765"/>
                    <a:pt x="324764" y="1"/>
                    <a:pt x="725382" y="1"/>
                  </a:cubicBezTo>
                  <a:cubicBezTo>
                    <a:pt x="1125998" y="1"/>
                    <a:pt x="1450762" y="324765"/>
                    <a:pt x="1450762" y="725382"/>
                  </a:cubicBezTo>
                  <a:close/>
                  <a:moveTo>
                    <a:pt x="4932812" y="1450762"/>
                  </a:moveTo>
                  <a:cubicBezTo>
                    <a:pt x="4532195" y="1450762"/>
                    <a:pt x="4207431" y="1125998"/>
                    <a:pt x="4207431" y="725381"/>
                  </a:cubicBezTo>
                  <a:lnTo>
                    <a:pt x="4207442" y="725156"/>
                  </a:lnTo>
                  <a:lnTo>
                    <a:pt x="4208363" y="725156"/>
                  </a:lnTo>
                  <a:lnTo>
                    <a:pt x="4208386" y="725381"/>
                  </a:lnTo>
                  <a:lnTo>
                    <a:pt x="4208363" y="725606"/>
                  </a:lnTo>
                  <a:lnTo>
                    <a:pt x="4255322" y="725606"/>
                  </a:lnTo>
                  <a:lnTo>
                    <a:pt x="4269064" y="861924"/>
                  </a:lnTo>
                  <a:cubicBezTo>
                    <a:pt x="4332239" y="1170655"/>
                    <a:pt x="4605404" y="1402894"/>
                    <a:pt x="4932812" y="1402894"/>
                  </a:cubicBezTo>
                  <a:cubicBezTo>
                    <a:pt x="5306992" y="1402894"/>
                    <a:pt x="5610325" y="1099561"/>
                    <a:pt x="5610325" y="725381"/>
                  </a:cubicBezTo>
                  <a:lnTo>
                    <a:pt x="5610302" y="725156"/>
                  </a:lnTo>
                  <a:lnTo>
                    <a:pt x="5658182" y="725156"/>
                  </a:lnTo>
                  <a:lnTo>
                    <a:pt x="5658193" y="725381"/>
                  </a:lnTo>
                  <a:cubicBezTo>
                    <a:pt x="5658193" y="1125998"/>
                    <a:pt x="5333429" y="1450762"/>
                    <a:pt x="4932812" y="1450762"/>
                  </a:cubicBezTo>
                  <a:close/>
                  <a:moveTo>
                    <a:pt x="2127320" y="1450763"/>
                  </a:moveTo>
                  <a:cubicBezTo>
                    <a:pt x="1726703" y="1450763"/>
                    <a:pt x="1401938" y="1125999"/>
                    <a:pt x="1401938" y="725382"/>
                  </a:cubicBezTo>
                  <a:lnTo>
                    <a:pt x="1401950" y="725157"/>
                  </a:lnTo>
                  <a:lnTo>
                    <a:pt x="1402870" y="725157"/>
                  </a:lnTo>
                  <a:lnTo>
                    <a:pt x="1402894" y="725382"/>
                  </a:lnTo>
                  <a:lnTo>
                    <a:pt x="1402870" y="725607"/>
                  </a:lnTo>
                  <a:lnTo>
                    <a:pt x="1449830" y="725607"/>
                  </a:lnTo>
                  <a:lnTo>
                    <a:pt x="1463572" y="861925"/>
                  </a:lnTo>
                  <a:cubicBezTo>
                    <a:pt x="1526746" y="1170656"/>
                    <a:pt x="1799912" y="1402895"/>
                    <a:pt x="2127320" y="1402895"/>
                  </a:cubicBezTo>
                  <a:cubicBezTo>
                    <a:pt x="2501500" y="1402895"/>
                    <a:pt x="2804833" y="1099562"/>
                    <a:pt x="2804833" y="725382"/>
                  </a:cubicBezTo>
                  <a:lnTo>
                    <a:pt x="2804810" y="725157"/>
                  </a:lnTo>
                  <a:lnTo>
                    <a:pt x="2805515" y="725157"/>
                  </a:lnTo>
                  <a:lnTo>
                    <a:pt x="2820229" y="579192"/>
                  </a:lnTo>
                  <a:cubicBezTo>
                    <a:pt x="2887868" y="248648"/>
                    <a:pt x="3180333" y="0"/>
                    <a:pt x="3530873" y="0"/>
                  </a:cubicBezTo>
                  <a:cubicBezTo>
                    <a:pt x="3931490" y="0"/>
                    <a:pt x="4256254" y="324764"/>
                    <a:pt x="4256254" y="725381"/>
                  </a:cubicBezTo>
                  <a:lnTo>
                    <a:pt x="4256243" y="725606"/>
                  </a:lnTo>
                  <a:lnTo>
                    <a:pt x="4255322" y="725606"/>
                  </a:lnTo>
                  <a:lnTo>
                    <a:pt x="4255299" y="725381"/>
                  </a:lnTo>
                  <a:lnTo>
                    <a:pt x="4255322" y="725156"/>
                  </a:lnTo>
                  <a:lnTo>
                    <a:pt x="4208363" y="725156"/>
                  </a:lnTo>
                  <a:lnTo>
                    <a:pt x="4194621" y="588839"/>
                  </a:lnTo>
                  <a:cubicBezTo>
                    <a:pt x="4131446" y="280107"/>
                    <a:pt x="3858281" y="47868"/>
                    <a:pt x="3530873" y="47868"/>
                  </a:cubicBezTo>
                  <a:cubicBezTo>
                    <a:pt x="3156693" y="47868"/>
                    <a:pt x="2853360" y="351201"/>
                    <a:pt x="2853360" y="725381"/>
                  </a:cubicBezTo>
                  <a:lnTo>
                    <a:pt x="2853383" y="725606"/>
                  </a:lnTo>
                  <a:lnTo>
                    <a:pt x="2852678" y="725606"/>
                  </a:lnTo>
                  <a:lnTo>
                    <a:pt x="2837964" y="871572"/>
                  </a:lnTo>
                  <a:cubicBezTo>
                    <a:pt x="2770325" y="1202116"/>
                    <a:pt x="2477860" y="1450763"/>
                    <a:pt x="2127320" y="1450763"/>
                  </a:cubicBezTo>
                  <a:close/>
                </a:path>
              </a:pathLst>
            </a:custGeom>
            <a:solidFill>
              <a:srgbClr val="0D8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0" b="0" i="0" u="none" strike="noStrike" cap="none" dirty="0">
                <a:solidFill>
                  <a:srgbClr val="FFFFFF"/>
                </a:solidFill>
                <a:latin typeface="Roboto"/>
                <a:ea typeface="Roboto"/>
                <a:cs typeface="Roboto"/>
                <a:sym typeface="Roboto"/>
              </a:endParaRPr>
            </a:p>
          </p:txBody>
        </p:sp>
        <p:sp>
          <p:nvSpPr>
            <p:cNvPr id="13" name="Google Shape;121;g1699b85502d_0_19" descr="timeline endpoints">
              <a:extLst>
                <a:ext uri="{FF2B5EF4-FFF2-40B4-BE49-F238E27FC236}">
                  <a16:creationId xmlns:a16="http://schemas.microsoft.com/office/drawing/2014/main" id="{8AA6296D-E1AB-1C98-066E-A0993F7CBD8B}"/>
                </a:ext>
              </a:extLst>
            </p:cNvPr>
            <p:cNvSpPr/>
            <p:nvPr/>
          </p:nvSpPr>
          <p:spPr>
            <a:xfrm rot="5400000">
              <a:off x="3677586" y="8683925"/>
              <a:ext cx="142800" cy="142800"/>
            </a:xfrm>
            <a:prstGeom prst="ellipse">
              <a:avLst/>
            </a:prstGeom>
            <a:solidFill>
              <a:srgbClr val="0D81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dirty="0">
                <a:solidFill>
                  <a:srgbClr val="FFFFFF"/>
                </a:solidFill>
                <a:latin typeface="Roboto"/>
                <a:ea typeface="Roboto"/>
                <a:cs typeface="Roboto"/>
                <a:sym typeface="Roboto"/>
              </a:endParaRPr>
            </a:p>
          </p:txBody>
        </p:sp>
        <p:pic>
          <p:nvPicPr>
            <p:cNvPr id="14" name="Google Shape;122;g1699b85502d_0_19" descr="Icon&#10;&#10;Description automatically generated">
              <a:extLst>
                <a:ext uri="{FF2B5EF4-FFF2-40B4-BE49-F238E27FC236}">
                  <a16:creationId xmlns:a16="http://schemas.microsoft.com/office/drawing/2014/main" id="{25FA3711-9F79-5AF8-4E7D-D96C0CCF9192}"/>
                </a:ext>
              </a:extLst>
            </p:cNvPr>
            <p:cNvPicPr preferRelativeResize="0"/>
            <p:nvPr/>
          </p:nvPicPr>
          <p:blipFill rotWithShape="1">
            <a:blip r:embed="rId4">
              <a:alphaModFix/>
            </a:blip>
            <a:srcRect/>
            <a:stretch/>
          </p:blipFill>
          <p:spPr>
            <a:xfrm>
              <a:off x="3312569" y="1807116"/>
              <a:ext cx="768096" cy="768096"/>
            </a:xfrm>
            <a:prstGeom prst="rect">
              <a:avLst/>
            </a:prstGeom>
            <a:noFill/>
            <a:ln>
              <a:noFill/>
            </a:ln>
          </p:spPr>
        </p:pic>
        <p:pic>
          <p:nvPicPr>
            <p:cNvPr id="15" name="Google Shape;123;g1699b85502d_0_19" descr="Icon&#10;&#10;Description automatically generated">
              <a:extLst>
                <a:ext uri="{FF2B5EF4-FFF2-40B4-BE49-F238E27FC236}">
                  <a16:creationId xmlns:a16="http://schemas.microsoft.com/office/drawing/2014/main" id="{DD4CC1AD-7C4A-0D15-9B45-6D0DE5381407}"/>
                </a:ext>
              </a:extLst>
            </p:cNvPr>
            <p:cNvPicPr preferRelativeResize="0"/>
            <p:nvPr/>
          </p:nvPicPr>
          <p:blipFill rotWithShape="1">
            <a:blip r:embed="rId5">
              <a:alphaModFix/>
            </a:blip>
            <a:srcRect/>
            <a:stretch/>
          </p:blipFill>
          <p:spPr>
            <a:xfrm>
              <a:off x="3316679" y="2818191"/>
              <a:ext cx="768096" cy="768096"/>
            </a:xfrm>
            <a:prstGeom prst="rect">
              <a:avLst/>
            </a:prstGeom>
            <a:noFill/>
            <a:ln>
              <a:noFill/>
            </a:ln>
          </p:spPr>
        </p:pic>
        <p:pic>
          <p:nvPicPr>
            <p:cNvPr id="16" name="Google Shape;124;g1699b85502d_0_19" descr="Icon&#10;&#10;Description automatically generated">
              <a:extLst>
                <a:ext uri="{FF2B5EF4-FFF2-40B4-BE49-F238E27FC236}">
                  <a16:creationId xmlns:a16="http://schemas.microsoft.com/office/drawing/2014/main" id="{CC77A8A0-7572-5452-A0CF-1D69247FC24F}"/>
                </a:ext>
              </a:extLst>
            </p:cNvPr>
            <p:cNvPicPr preferRelativeResize="0"/>
            <p:nvPr/>
          </p:nvPicPr>
          <p:blipFill rotWithShape="1">
            <a:blip r:embed="rId6">
              <a:alphaModFix/>
            </a:blip>
            <a:srcRect/>
            <a:stretch/>
          </p:blipFill>
          <p:spPr>
            <a:xfrm>
              <a:off x="3313859" y="3829275"/>
              <a:ext cx="768096" cy="768096"/>
            </a:xfrm>
            <a:prstGeom prst="rect">
              <a:avLst/>
            </a:prstGeom>
            <a:noFill/>
            <a:ln>
              <a:noFill/>
            </a:ln>
          </p:spPr>
        </p:pic>
        <p:pic>
          <p:nvPicPr>
            <p:cNvPr id="17" name="Google Shape;125;g1699b85502d_0_19" descr="Icon&#10;&#10;Description automatically generated">
              <a:extLst>
                <a:ext uri="{FF2B5EF4-FFF2-40B4-BE49-F238E27FC236}">
                  <a16:creationId xmlns:a16="http://schemas.microsoft.com/office/drawing/2014/main" id="{CAC90F7D-B83F-00EE-25E6-9DE80B9E6D16}"/>
                </a:ext>
              </a:extLst>
            </p:cNvPr>
            <p:cNvPicPr preferRelativeResize="0"/>
            <p:nvPr/>
          </p:nvPicPr>
          <p:blipFill>
            <a:blip r:embed="rId7">
              <a:alphaModFix/>
            </a:blip>
            <a:stretch>
              <a:fillRect/>
            </a:stretch>
          </p:blipFill>
          <p:spPr>
            <a:xfrm rot="-5400000">
              <a:off x="3346548" y="4829819"/>
              <a:ext cx="768096" cy="768096"/>
            </a:xfrm>
            <a:prstGeom prst="rect">
              <a:avLst/>
            </a:prstGeom>
            <a:noFill/>
            <a:ln>
              <a:noFill/>
            </a:ln>
          </p:spPr>
        </p:pic>
        <p:pic>
          <p:nvPicPr>
            <p:cNvPr id="18" name="Google Shape;126;g1699b85502d_0_19" descr="Icon&#10;&#10;Description automatically generated">
              <a:extLst>
                <a:ext uri="{FF2B5EF4-FFF2-40B4-BE49-F238E27FC236}">
                  <a16:creationId xmlns:a16="http://schemas.microsoft.com/office/drawing/2014/main" id="{C824EBC5-0533-C117-2D67-D962F02F391E}"/>
                </a:ext>
              </a:extLst>
            </p:cNvPr>
            <p:cNvPicPr preferRelativeResize="0"/>
            <p:nvPr/>
          </p:nvPicPr>
          <p:blipFill>
            <a:blip r:embed="rId8">
              <a:alphaModFix/>
            </a:blip>
            <a:stretch>
              <a:fillRect/>
            </a:stretch>
          </p:blipFill>
          <p:spPr>
            <a:xfrm>
              <a:off x="3352206" y="5844688"/>
              <a:ext cx="768096" cy="768096"/>
            </a:xfrm>
            <a:prstGeom prst="rect">
              <a:avLst/>
            </a:prstGeom>
            <a:noFill/>
            <a:ln>
              <a:noFill/>
            </a:ln>
          </p:spPr>
        </p:pic>
        <p:pic>
          <p:nvPicPr>
            <p:cNvPr id="19" name="Google Shape;127;g1699b85502d_0_19" descr="Icon&#10;&#10;Description automatically generated">
              <a:extLst>
                <a:ext uri="{FF2B5EF4-FFF2-40B4-BE49-F238E27FC236}">
                  <a16:creationId xmlns:a16="http://schemas.microsoft.com/office/drawing/2014/main" id="{E141EFD6-CB06-A056-7839-36DFFF74BFD4}"/>
                </a:ext>
              </a:extLst>
            </p:cNvPr>
            <p:cNvPicPr preferRelativeResize="0"/>
            <p:nvPr/>
          </p:nvPicPr>
          <p:blipFill>
            <a:blip r:embed="rId9">
              <a:alphaModFix/>
            </a:blip>
            <a:stretch>
              <a:fillRect/>
            </a:stretch>
          </p:blipFill>
          <p:spPr>
            <a:xfrm>
              <a:off x="3352206" y="6849433"/>
              <a:ext cx="768096" cy="768096"/>
            </a:xfrm>
            <a:prstGeom prst="rect">
              <a:avLst/>
            </a:prstGeom>
            <a:noFill/>
            <a:ln>
              <a:noFill/>
            </a:ln>
          </p:spPr>
        </p:pic>
        <p:pic>
          <p:nvPicPr>
            <p:cNvPr id="20" name="Google Shape;128;g1699b85502d_0_19" descr="Icon&#10;&#10;Description automatically generated">
              <a:extLst>
                <a:ext uri="{FF2B5EF4-FFF2-40B4-BE49-F238E27FC236}">
                  <a16:creationId xmlns:a16="http://schemas.microsoft.com/office/drawing/2014/main" id="{2E7E1A56-04CB-8487-4351-FE629453CAB7}"/>
                </a:ext>
              </a:extLst>
            </p:cNvPr>
            <p:cNvPicPr preferRelativeResize="0"/>
            <p:nvPr/>
          </p:nvPicPr>
          <p:blipFill>
            <a:blip r:embed="rId10">
              <a:alphaModFix/>
            </a:blip>
            <a:stretch>
              <a:fillRect/>
            </a:stretch>
          </p:blipFill>
          <p:spPr>
            <a:xfrm>
              <a:off x="3335913" y="7854178"/>
              <a:ext cx="768096" cy="768096"/>
            </a:xfrm>
            <a:prstGeom prst="rect">
              <a:avLst/>
            </a:prstGeom>
            <a:noFill/>
            <a:ln>
              <a:noFill/>
            </a:ln>
          </p:spPr>
        </p:pic>
        <p:cxnSp>
          <p:nvCxnSpPr>
            <p:cNvPr id="21" name="Google Shape;129;g1699b85502d_0_19">
              <a:extLst>
                <a:ext uri="{FF2B5EF4-FFF2-40B4-BE49-F238E27FC236}">
                  <a16:creationId xmlns:a16="http://schemas.microsoft.com/office/drawing/2014/main" id="{900AF3C8-4518-13FE-4EE2-D9B636302D96}"/>
                </a:ext>
              </a:extLst>
            </p:cNvPr>
            <p:cNvCxnSpPr>
              <a:cxnSpLocks/>
            </p:cNvCxnSpPr>
            <p:nvPr/>
          </p:nvCxnSpPr>
          <p:spPr>
            <a:xfrm rot="5400000">
              <a:off x="3084143" y="2129147"/>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22" name="Google Shape;130;g1699b85502d_0_19">
              <a:extLst>
                <a:ext uri="{FF2B5EF4-FFF2-40B4-BE49-F238E27FC236}">
                  <a16:creationId xmlns:a16="http://schemas.microsoft.com/office/drawing/2014/main" id="{24033E60-EF31-AE52-341D-EFF096497C33}"/>
                </a:ext>
              </a:extLst>
            </p:cNvPr>
            <p:cNvCxnSpPr>
              <a:cxnSpLocks/>
            </p:cNvCxnSpPr>
            <p:nvPr/>
          </p:nvCxnSpPr>
          <p:spPr>
            <a:xfrm rot="16200000">
              <a:off x="4258224" y="3129389"/>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23" name="Google Shape;131;g1699b85502d_0_19">
              <a:extLst>
                <a:ext uri="{FF2B5EF4-FFF2-40B4-BE49-F238E27FC236}">
                  <a16:creationId xmlns:a16="http://schemas.microsoft.com/office/drawing/2014/main" id="{9F59948E-DA09-62D0-6D1A-CF16057B6718}"/>
                </a:ext>
              </a:extLst>
            </p:cNvPr>
            <p:cNvCxnSpPr>
              <a:cxnSpLocks/>
            </p:cNvCxnSpPr>
            <p:nvPr/>
          </p:nvCxnSpPr>
          <p:spPr>
            <a:xfrm rot="5400000">
              <a:off x="3084143" y="4140828"/>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24" name="Google Shape;132;g1699b85502d_0_19">
              <a:extLst>
                <a:ext uri="{FF2B5EF4-FFF2-40B4-BE49-F238E27FC236}">
                  <a16:creationId xmlns:a16="http://schemas.microsoft.com/office/drawing/2014/main" id="{6E60D69A-3982-C128-8ECD-40E52E0BFAB1}"/>
                </a:ext>
              </a:extLst>
            </p:cNvPr>
            <p:cNvCxnSpPr>
              <a:cxnSpLocks/>
            </p:cNvCxnSpPr>
            <p:nvPr/>
          </p:nvCxnSpPr>
          <p:spPr>
            <a:xfrm rot="16200000">
              <a:off x="4295159" y="5137967"/>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25" name="Google Shape;133;g1699b85502d_0_19">
              <a:extLst>
                <a:ext uri="{FF2B5EF4-FFF2-40B4-BE49-F238E27FC236}">
                  <a16:creationId xmlns:a16="http://schemas.microsoft.com/office/drawing/2014/main" id="{DC262727-3F9D-7FCE-152E-D5846627F8F9}"/>
                </a:ext>
              </a:extLst>
            </p:cNvPr>
            <p:cNvCxnSpPr>
              <a:cxnSpLocks/>
            </p:cNvCxnSpPr>
            <p:nvPr/>
          </p:nvCxnSpPr>
          <p:spPr>
            <a:xfrm rot="5400000">
              <a:off x="3136854" y="6174902"/>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26" name="Google Shape;134;g1699b85502d_0_19">
              <a:extLst>
                <a:ext uri="{FF2B5EF4-FFF2-40B4-BE49-F238E27FC236}">
                  <a16:creationId xmlns:a16="http://schemas.microsoft.com/office/drawing/2014/main" id="{7E667190-00C0-9453-FF8B-D2F8617E9483}"/>
                </a:ext>
              </a:extLst>
            </p:cNvPr>
            <p:cNvCxnSpPr>
              <a:cxnSpLocks/>
            </p:cNvCxnSpPr>
            <p:nvPr/>
          </p:nvCxnSpPr>
          <p:spPr>
            <a:xfrm rot="16200000">
              <a:off x="4295159" y="7179540"/>
              <a:ext cx="0" cy="151800"/>
            </a:xfrm>
            <a:prstGeom prst="straightConnector1">
              <a:avLst/>
            </a:prstGeom>
            <a:noFill/>
            <a:ln w="28575" cap="flat" cmpd="sng">
              <a:solidFill>
                <a:srgbClr val="E7E6E6"/>
              </a:solidFill>
              <a:prstDash val="solid"/>
              <a:miter lim="800000"/>
              <a:headEnd type="none" w="sm" len="sm"/>
              <a:tailEnd type="none" w="sm" len="sm"/>
            </a:ln>
          </p:spPr>
        </p:cxnSp>
        <p:cxnSp>
          <p:nvCxnSpPr>
            <p:cNvPr id="27" name="Google Shape;135;g1699b85502d_0_19">
              <a:extLst>
                <a:ext uri="{FF2B5EF4-FFF2-40B4-BE49-F238E27FC236}">
                  <a16:creationId xmlns:a16="http://schemas.microsoft.com/office/drawing/2014/main" id="{23101010-44B2-2B12-C466-C65D8A255FDD}"/>
                </a:ext>
              </a:extLst>
            </p:cNvPr>
            <p:cNvCxnSpPr>
              <a:cxnSpLocks/>
            </p:cNvCxnSpPr>
            <p:nvPr/>
          </p:nvCxnSpPr>
          <p:spPr>
            <a:xfrm rot="5400000">
              <a:off x="3136854" y="8199377"/>
              <a:ext cx="0" cy="151800"/>
            </a:xfrm>
            <a:prstGeom prst="straightConnector1">
              <a:avLst/>
            </a:prstGeom>
            <a:noFill/>
            <a:ln w="28575" cap="flat" cmpd="sng">
              <a:solidFill>
                <a:srgbClr val="E7E6E6"/>
              </a:solidFill>
              <a:prstDash val="solid"/>
              <a:miter lim="800000"/>
              <a:headEnd type="none" w="sm" len="sm"/>
              <a:tailEnd type="none" w="sm" len="sm"/>
            </a:ln>
          </p:spPr>
        </p:cxnSp>
        <p:sp>
          <p:nvSpPr>
            <p:cNvPr id="28" name="Google Shape;109;g164bde17ea5_11_0">
              <a:extLst>
                <a:ext uri="{FF2B5EF4-FFF2-40B4-BE49-F238E27FC236}">
                  <a16:creationId xmlns:a16="http://schemas.microsoft.com/office/drawing/2014/main" id="{7DF501E0-C556-B63E-E764-11D4726C2E72}"/>
                </a:ext>
              </a:extLst>
            </p:cNvPr>
            <p:cNvSpPr txBox="1"/>
            <p:nvPr/>
          </p:nvSpPr>
          <p:spPr>
            <a:xfrm>
              <a:off x="4466767" y="3037188"/>
              <a:ext cx="2331300" cy="680100"/>
            </a:xfrm>
            <a:prstGeom prst="rect">
              <a:avLst/>
            </a:prstGeom>
            <a:noFill/>
            <a:ln>
              <a:noFill/>
            </a:ln>
          </p:spPr>
          <p:txBody>
            <a:bodyPr spcFirstLastPara="1" wrap="square" lIns="0" tIns="45700" rIns="0" bIns="45700" anchor="t" anchorCtr="0">
              <a:noAutofit/>
            </a:bodyPr>
            <a:lstStyle/>
            <a:p>
              <a:pPr marL="0" lvl="0" indent="0" rtl="0">
                <a:spcBef>
                  <a:spcPts val="0"/>
                </a:spcBef>
                <a:spcAft>
                  <a:spcPts val="0"/>
                </a:spcAft>
                <a:buNone/>
              </a:pPr>
              <a:r>
                <a:rPr lang="en-US" sz="800" dirty="0">
                  <a:solidFill>
                    <a:srgbClr val="000000"/>
                  </a:solidFill>
                  <a:latin typeface="Roboto"/>
                  <a:ea typeface="Roboto"/>
                  <a:cs typeface="Roboto"/>
                  <a:sym typeface="Roboto"/>
                </a:rPr>
                <a:t>Review local data and assets to understand the state of young children, their families, and the early childhood system</a:t>
              </a:r>
              <a:endParaRPr lang="en-US" sz="800" dirty="0">
                <a:solidFill>
                  <a:srgbClr val="000000"/>
                </a:solidFill>
                <a:latin typeface="Avenir"/>
                <a:ea typeface="Avenir"/>
                <a:cs typeface="Avenir"/>
                <a:sym typeface="Avenir"/>
              </a:endParaRPr>
            </a:p>
            <a:p>
              <a:pPr>
                <a:spcBef>
                  <a:spcPts val="750"/>
                </a:spcBef>
              </a:pPr>
              <a:r>
                <a:rPr lang="en-US" sz="800" dirty="0">
                  <a:latin typeface="Roboto"/>
                  <a:ea typeface="Roboto"/>
                  <a:cs typeface="Roboto"/>
                </a:rPr>
                <a:t>October 2025 – November 2025</a:t>
              </a:r>
              <a:endParaRPr lang="en-US" sz="800" dirty="0">
                <a:solidFill>
                  <a:srgbClr val="000000"/>
                </a:solidFill>
                <a:latin typeface="Roboto"/>
                <a:ea typeface="Roboto"/>
                <a:cs typeface="Roboto"/>
              </a:endParaRPr>
            </a:p>
          </p:txBody>
        </p:sp>
        <p:sp>
          <p:nvSpPr>
            <p:cNvPr id="29" name="Google Shape;111;g164bde17ea5_11_0">
              <a:extLst>
                <a:ext uri="{FF2B5EF4-FFF2-40B4-BE49-F238E27FC236}">
                  <a16:creationId xmlns:a16="http://schemas.microsoft.com/office/drawing/2014/main" id="{0BBE072A-2875-0827-EAF9-F09210467DA1}"/>
                </a:ext>
              </a:extLst>
            </p:cNvPr>
            <p:cNvSpPr txBox="1"/>
            <p:nvPr/>
          </p:nvSpPr>
          <p:spPr>
            <a:xfrm>
              <a:off x="288502" y="1937081"/>
              <a:ext cx="2555700" cy="680100"/>
            </a:xfrm>
            <a:prstGeom prst="rect">
              <a:avLst/>
            </a:prstGeom>
            <a:noFill/>
            <a:ln>
              <a:noFill/>
            </a:ln>
          </p:spPr>
          <p:txBody>
            <a:bodyPr spcFirstLastPara="1" wrap="square" lIns="0" tIns="45700" rIns="0" bIns="45700" anchor="t" anchorCtr="0">
              <a:noAutofit/>
            </a:bodyPr>
            <a:lstStyle/>
            <a:p>
              <a:pPr marL="0" lvl="0" indent="0" algn="r" rtl="0">
                <a:spcBef>
                  <a:spcPts val="0"/>
                </a:spcBef>
                <a:spcAft>
                  <a:spcPts val="0"/>
                </a:spcAft>
                <a:buNone/>
              </a:pPr>
              <a:r>
                <a:rPr lang="en-US" sz="800" dirty="0">
                  <a:solidFill>
                    <a:srgbClr val="000000"/>
                  </a:solidFill>
                  <a:latin typeface="Roboto"/>
                  <a:ea typeface="Roboto"/>
                  <a:cs typeface="Roboto"/>
                  <a:sym typeface="Roboto"/>
                </a:rPr>
                <a:t>Distribute a community </a:t>
              </a:r>
              <a:r>
                <a:rPr lang="en-US" sz="800" dirty="0">
                  <a:latin typeface="Roboto"/>
                  <a:ea typeface="Roboto"/>
                  <a:cs typeface="Roboto"/>
                  <a:sym typeface="Roboto"/>
                </a:rPr>
                <a:t>survey</a:t>
              </a:r>
              <a:r>
                <a:rPr lang="en-US" sz="800" dirty="0">
                  <a:solidFill>
                    <a:srgbClr val="000000"/>
                  </a:solidFill>
                  <a:latin typeface="Roboto"/>
                  <a:ea typeface="Roboto"/>
                  <a:cs typeface="Roboto"/>
                  <a:sym typeface="Roboto"/>
                </a:rPr>
                <a:t> to </a:t>
              </a:r>
              <a:r>
                <a:rPr lang="en-US" sz="800" dirty="0">
                  <a:latin typeface="Roboto"/>
                  <a:ea typeface="Roboto"/>
                  <a:cs typeface="Roboto"/>
                  <a:sym typeface="Roboto"/>
                </a:rPr>
                <a:t>determine the </a:t>
              </a:r>
            </a:p>
            <a:p>
              <a:pPr marL="0" lvl="0" indent="0" algn="r" rtl="0">
                <a:spcBef>
                  <a:spcPts val="0"/>
                </a:spcBef>
                <a:spcAft>
                  <a:spcPts val="0"/>
                </a:spcAft>
                <a:buNone/>
              </a:pPr>
              <a:r>
                <a:rPr lang="en-US" sz="800" dirty="0">
                  <a:solidFill>
                    <a:srgbClr val="000000"/>
                  </a:solidFill>
                  <a:latin typeface="Roboto"/>
                  <a:ea typeface="Roboto"/>
                  <a:cs typeface="Roboto"/>
                  <a:sym typeface="Roboto"/>
                </a:rPr>
                <a:t>needs and resources for families </a:t>
              </a:r>
            </a:p>
            <a:p>
              <a:pPr marL="0" lvl="0" indent="0" algn="r" rtl="0">
                <a:spcBef>
                  <a:spcPts val="0"/>
                </a:spcBef>
                <a:spcAft>
                  <a:spcPts val="0"/>
                </a:spcAft>
                <a:buNone/>
              </a:pPr>
              <a:r>
                <a:rPr lang="en-US" sz="800" dirty="0">
                  <a:solidFill>
                    <a:srgbClr val="000000"/>
                  </a:solidFill>
                  <a:latin typeface="Roboto"/>
                  <a:ea typeface="Roboto"/>
                  <a:cs typeface="Roboto"/>
                  <a:sym typeface="Roboto"/>
                </a:rPr>
                <a:t>with young children</a:t>
              </a:r>
              <a:endParaRPr lang="en-US" sz="800" dirty="0">
                <a:solidFill>
                  <a:srgbClr val="000000"/>
                </a:solidFill>
                <a:latin typeface="Avenir"/>
                <a:ea typeface="Avenir"/>
                <a:cs typeface="Avenir"/>
                <a:sym typeface="Avenir"/>
              </a:endParaRPr>
            </a:p>
            <a:p>
              <a:pPr algn="r">
                <a:spcBef>
                  <a:spcPts val="750"/>
                </a:spcBef>
              </a:pPr>
              <a:r>
                <a:rPr lang="en-US" sz="800" dirty="0">
                  <a:latin typeface="Roboto"/>
                  <a:ea typeface="Roboto"/>
                  <a:cs typeface="Roboto"/>
                  <a:sym typeface="Roboto"/>
                </a:rPr>
                <a:t>September 2025 – October 2025</a:t>
              </a:r>
              <a:endParaRPr lang="en-US" sz="800" dirty="0"/>
            </a:p>
          </p:txBody>
        </p:sp>
        <p:sp>
          <p:nvSpPr>
            <p:cNvPr id="30" name="Google Shape;113;g164bde17ea5_11_0">
              <a:extLst>
                <a:ext uri="{FF2B5EF4-FFF2-40B4-BE49-F238E27FC236}">
                  <a16:creationId xmlns:a16="http://schemas.microsoft.com/office/drawing/2014/main" id="{0BC0C8B5-6A20-692C-FA89-CCE15D72244F}"/>
                </a:ext>
              </a:extLst>
            </p:cNvPr>
            <p:cNvSpPr txBox="1"/>
            <p:nvPr/>
          </p:nvSpPr>
          <p:spPr>
            <a:xfrm>
              <a:off x="408492" y="3851878"/>
              <a:ext cx="2441100" cy="885900"/>
            </a:xfrm>
            <a:prstGeom prst="rect">
              <a:avLst/>
            </a:prstGeom>
            <a:noFill/>
            <a:ln>
              <a:noFill/>
            </a:ln>
          </p:spPr>
          <p:txBody>
            <a:bodyPr spcFirstLastPara="1" wrap="square" lIns="0" tIns="45700" rIns="0" bIns="45700" anchor="t" anchorCtr="0">
              <a:noAutofit/>
            </a:bodyPr>
            <a:lstStyle/>
            <a:p>
              <a:pPr marL="0" lvl="0" indent="0" algn="r" rtl="0">
                <a:spcBef>
                  <a:spcPts val="0"/>
                </a:spcBef>
                <a:spcAft>
                  <a:spcPts val="0"/>
                </a:spcAft>
                <a:buNone/>
              </a:pPr>
              <a:r>
                <a:rPr lang="en-US" sz="800" dirty="0">
                  <a:solidFill>
                    <a:srgbClr val="000000"/>
                  </a:solidFill>
                  <a:latin typeface="Roboto"/>
                  <a:ea typeface="Roboto"/>
                  <a:cs typeface="Roboto"/>
                  <a:sym typeface="Roboto"/>
                </a:rPr>
                <a:t>Organize the insight gathered to prioritize the concerns, needs, and gaps the partnership wants to address, and formalize</a:t>
              </a:r>
              <a:r>
                <a:rPr lang="en-US" sz="800" dirty="0">
                  <a:latin typeface="Roboto"/>
                  <a:ea typeface="Roboto"/>
                  <a:cs typeface="Roboto"/>
                  <a:sym typeface="Roboto"/>
                </a:rPr>
                <a:t> the </a:t>
              </a:r>
              <a:r>
                <a:rPr lang="en-US" sz="800" dirty="0">
                  <a:solidFill>
                    <a:srgbClr val="000000"/>
                  </a:solidFill>
                  <a:latin typeface="Roboto"/>
                  <a:ea typeface="Roboto"/>
                  <a:cs typeface="Roboto"/>
                  <a:sym typeface="Roboto"/>
                </a:rPr>
                <a:t>Needs Assessment</a:t>
              </a:r>
              <a:endParaRPr lang="en-US" sz="800" dirty="0">
                <a:solidFill>
                  <a:srgbClr val="000000"/>
                </a:solidFill>
                <a:latin typeface="Avenir"/>
                <a:ea typeface="Avenir"/>
                <a:cs typeface="Avenir"/>
                <a:sym typeface="Avenir"/>
              </a:endParaRPr>
            </a:p>
            <a:p>
              <a:pPr marL="0" lvl="0" indent="0" algn="r" rtl="0">
                <a:spcBef>
                  <a:spcPts val="750"/>
                </a:spcBef>
                <a:spcAft>
                  <a:spcPts val="0"/>
                </a:spcAft>
                <a:buNone/>
              </a:pPr>
              <a:r>
                <a:rPr lang="en-US" sz="800" dirty="0">
                  <a:solidFill>
                    <a:srgbClr val="000000"/>
                  </a:solidFill>
                  <a:latin typeface="Roboto"/>
                  <a:ea typeface="Roboto"/>
                  <a:cs typeface="Roboto"/>
                  <a:sym typeface="Roboto"/>
                </a:rPr>
                <a:t> November 2025</a:t>
              </a:r>
            </a:p>
          </p:txBody>
        </p:sp>
        <p:sp>
          <p:nvSpPr>
            <p:cNvPr id="31" name="Google Shape;115;g164bde17ea5_11_0">
              <a:extLst>
                <a:ext uri="{FF2B5EF4-FFF2-40B4-BE49-F238E27FC236}">
                  <a16:creationId xmlns:a16="http://schemas.microsoft.com/office/drawing/2014/main" id="{75711961-C922-61B4-0A70-B6A11EC35270}"/>
                </a:ext>
              </a:extLst>
            </p:cNvPr>
            <p:cNvSpPr txBox="1"/>
            <p:nvPr/>
          </p:nvSpPr>
          <p:spPr>
            <a:xfrm>
              <a:off x="4472417" y="5030826"/>
              <a:ext cx="2610600" cy="511200"/>
            </a:xfrm>
            <a:prstGeom prst="rect">
              <a:avLst/>
            </a:prstGeom>
            <a:noFill/>
            <a:ln>
              <a:noFill/>
            </a:ln>
          </p:spPr>
          <p:txBody>
            <a:bodyPr spcFirstLastPara="1" wrap="square" lIns="0" tIns="45700" rIns="0" bIns="45700" anchor="t" anchorCtr="0">
              <a:noAutofit/>
            </a:bodyPr>
            <a:lstStyle/>
            <a:p>
              <a:pPr marL="0" lvl="0" indent="0" algn="l" rtl="0">
                <a:spcBef>
                  <a:spcPts val="0"/>
                </a:spcBef>
                <a:spcAft>
                  <a:spcPts val="0"/>
                </a:spcAft>
                <a:buNone/>
              </a:pPr>
              <a:r>
                <a:rPr lang="en-US" sz="825" dirty="0">
                  <a:solidFill>
                    <a:srgbClr val="000000"/>
                  </a:solidFill>
                  <a:latin typeface="Roboto"/>
                  <a:ea typeface="Roboto"/>
                  <a:cs typeface="Roboto"/>
                  <a:sym typeface="Roboto"/>
                </a:rPr>
                <a:t>Write the partnership’s three-year </a:t>
              </a:r>
              <a:r>
                <a:rPr lang="en-US" sz="825" dirty="0">
                  <a:latin typeface="Roboto"/>
                  <a:ea typeface="Roboto"/>
                  <a:cs typeface="Roboto"/>
                  <a:sym typeface="Roboto"/>
                </a:rPr>
                <a:t>Strategic </a:t>
              </a:r>
              <a:r>
                <a:rPr lang="en-US" sz="825" dirty="0">
                  <a:solidFill>
                    <a:srgbClr val="000000"/>
                  </a:solidFill>
                  <a:latin typeface="Roboto"/>
                  <a:ea typeface="Roboto"/>
                  <a:cs typeface="Roboto"/>
                  <a:sym typeface="Roboto"/>
                </a:rPr>
                <a:t>Plan using the Needs Assessment</a:t>
              </a:r>
              <a:endParaRPr sz="825" dirty="0">
                <a:solidFill>
                  <a:srgbClr val="000000"/>
                </a:solidFill>
                <a:latin typeface="Avenir"/>
                <a:ea typeface="Avenir"/>
                <a:cs typeface="Avenir"/>
                <a:sym typeface="Avenir"/>
              </a:endParaRPr>
            </a:p>
            <a:p>
              <a:pPr marL="0" lvl="0" indent="0" algn="l" rtl="0">
                <a:spcBef>
                  <a:spcPts val="750"/>
                </a:spcBef>
                <a:spcAft>
                  <a:spcPts val="0"/>
                </a:spcAft>
                <a:buNone/>
              </a:pPr>
              <a:r>
                <a:rPr lang="en-US" sz="825" dirty="0">
                  <a:latin typeface="Roboto"/>
                  <a:ea typeface="Roboto"/>
                  <a:cs typeface="Roboto"/>
                  <a:sym typeface="Roboto"/>
                </a:rPr>
                <a:t>Dec</a:t>
              </a:r>
              <a:r>
                <a:rPr lang="en-US" sz="825" dirty="0">
                  <a:solidFill>
                    <a:srgbClr val="000000"/>
                  </a:solidFill>
                  <a:latin typeface="Roboto"/>
                  <a:ea typeface="Roboto"/>
                  <a:cs typeface="Roboto"/>
                  <a:sym typeface="Roboto"/>
                </a:rPr>
                <a:t>ember 2025 – February 2026</a:t>
              </a:r>
              <a:endParaRPr sz="825" dirty="0">
                <a:solidFill>
                  <a:srgbClr val="000000"/>
                </a:solidFill>
                <a:latin typeface="Avenir"/>
                <a:ea typeface="Avenir"/>
                <a:cs typeface="Avenir"/>
                <a:sym typeface="Avenir"/>
              </a:endParaRPr>
            </a:p>
          </p:txBody>
        </p:sp>
        <p:sp>
          <p:nvSpPr>
            <p:cNvPr id="32" name="Google Shape;117;g164bde17ea5_11_0">
              <a:extLst>
                <a:ext uri="{FF2B5EF4-FFF2-40B4-BE49-F238E27FC236}">
                  <a16:creationId xmlns:a16="http://schemas.microsoft.com/office/drawing/2014/main" id="{C837498A-A649-AB17-D8B2-35F9599FF498}"/>
                </a:ext>
              </a:extLst>
            </p:cNvPr>
            <p:cNvSpPr txBox="1"/>
            <p:nvPr/>
          </p:nvSpPr>
          <p:spPr>
            <a:xfrm>
              <a:off x="500392" y="5962240"/>
              <a:ext cx="2441100" cy="800100"/>
            </a:xfrm>
            <a:prstGeom prst="rect">
              <a:avLst/>
            </a:prstGeom>
            <a:noFill/>
            <a:ln>
              <a:noFill/>
            </a:ln>
          </p:spPr>
          <p:txBody>
            <a:bodyPr spcFirstLastPara="1" wrap="square" lIns="0" tIns="45700" rIns="0" bIns="45700" anchor="t" anchorCtr="0">
              <a:noAutofit/>
            </a:bodyPr>
            <a:lstStyle/>
            <a:p>
              <a:pPr marL="0" lvl="0" indent="0" algn="r" rtl="0">
                <a:spcBef>
                  <a:spcPts val="0"/>
                </a:spcBef>
                <a:spcAft>
                  <a:spcPts val="0"/>
                </a:spcAft>
                <a:buNone/>
              </a:pPr>
              <a:r>
                <a:rPr lang="en-US" sz="825" dirty="0">
                  <a:solidFill>
                    <a:srgbClr val="000000"/>
                  </a:solidFill>
                  <a:latin typeface="Roboto"/>
                  <a:ea typeface="Roboto"/>
                  <a:cs typeface="Roboto"/>
                  <a:sym typeface="Roboto"/>
                </a:rPr>
                <a:t>Utilize the </a:t>
              </a:r>
              <a:r>
                <a:rPr lang="en-US" sz="825" dirty="0">
                  <a:latin typeface="Roboto"/>
                  <a:ea typeface="Roboto"/>
                  <a:cs typeface="Roboto"/>
                  <a:sym typeface="Roboto"/>
                </a:rPr>
                <a:t>Strategic </a:t>
              </a:r>
              <a:r>
                <a:rPr lang="en-US" sz="825" dirty="0">
                  <a:solidFill>
                    <a:srgbClr val="000000"/>
                  </a:solidFill>
                  <a:latin typeface="Roboto"/>
                  <a:ea typeface="Roboto"/>
                  <a:cs typeface="Roboto"/>
                  <a:sym typeface="Roboto"/>
                </a:rPr>
                <a:t>Plan to inform the partnership’s Three-Year Grant Application </a:t>
              </a:r>
              <a:br>
                <a:rPr lang="en-US" sz="825" dirty="0">
                  <a:solidFill>
                    <a:srgbClr val="000000"/>
                  </a:solidFill>
                  <a:latin typeface="Roboto"/>
                  <a:ea typeface="Roboto"/>
                  <a:cs typeface="Roboto"/>
                  <a:sym typeface="Roboto"/>
                </a:rPr>
              </a:br>
              <a:br>
                <a:rPr lang="en-US" sz="825" dirty="0">
                  <a:solidFill>
                    <a:srgbClr val="000000"/>
                  </a:solidFill>
                  <a:latin typeface="Roboto"/>
                  <a:ea typeface="Roboto"/>
                  <a:cs typeface="Roboto"/>
                  <a:sym typeface="Roboto"/>
                </a:rPr>
              </a:br>
              <a:r>
                <a:rPr lang="en-US" sz="825" dirty="0">
                  <a:solidFill>
                    <a:srgbClr val="000000"/>
                  </a:solidFill>
                  <a:latin typeface="Roboto"/>
                  <a:ea typeface="Roboto"/>
                  <a:cs typeface="Roboto"/>
                  <a:sym typeface="Roboto"/>
                </a:rPr>
                <a:t>March 2026</a:t>
              </a:r>
              <a:endParaRPr sz="825" dirty="0">
                <a:solidFill>
                  <a:srgbClr val="000000"/>
                </a:solidFill>
                <a:latin typeface="Avenir"/>
                <a:ea typeface="Avenir"/>
                <a:cs typeface="Avenir"/>
                <a:sym typeface="Avenir"/>
              </a:endParaRPr>
            </a:p>
            <a:p>
              <a:pPr marL="0" lvl="0" indent="0" algn="r" rtl="0">
                <a:spcBef>
                  <a:spcPts val="750"/>
                </a:spcBef>
                <a:spcAft>
                  <a:spcPts val="0"/>
                </a:spcAft>
                <a:buNone/>
              </a:pPr>
              <a:endParaRPr sz="825" dirty="0">
                <a:solidFill>
                  <a:srgbClr val="000000"/>
                </a:solidFill>
                <a:latin typeface="Roboto"/>
                <a:ea typeface="Roboto"/>
                <a:cs typeface="Roboto"/>
                <a:sym typeface="Roboto"/>
              </a:endParaRPr>
            </a:p>
          </p:txBody>
        </p:sp>
        <p:sp>
          <p:nvSpPr>
            <p:cNvPr id="33" name="Google Shape;119;g164bde17ea5_11_0">
              <a:extLst>
                <a:ext uri="{FF2B5EF4-FFF2-40B4-BE49-F238E27FC236}">
                  <a16:creationId xmlns:a16="http://schemas.microsoft.com/office/drawing/2014/main" id="{6F6519CD-A48B-0986-EA25-13A0BD356CC6}"/>
                </a:ext>
              </a:extLst>
            </p:cNvPr>
            <p:cNvSpPr txBox="1"/>
            <p:nvPr/>
          </p:nvSpPr>
          <p:spPr>
            <a:xfrm>
              <a:off x="4466767" y="6970175"/>
              <a:ext cx="2331300" cy="680100"/>
            </a:xfrm>
            <a:prstGeom prst="rect">
              <a:avLst/>
            </a:prstGeom>
            <a:noFill/>
            <a:ln>
              <a:noFill/>
            </a:ln>
          </p:spPr>
          <p:txBody>
            <a:bodyPr spcFirstLastPara="1" wrap="square" lIns="0" tIns="45700" rIns="0" bIns="45700" anchor="t" anchorCtr="0">
              <a:noAutofit/>
            </a:bodyPr>
            <a:lstStyle/>
            <a:p>
              <a:pPr marL="0" lvl="0" indent="0" algn="l" rtl="0">
                <a:spcBef>
                  <a:spcPts val="0"/>
                </a:spcBef>
                <a:spcAft>
                  <a:spcPts val="0"/>
                </a:spcAft>
                <a:buNone/>
              </a:pPr>
              <a:r>
                <a:rPr lang="en-US" sz="825" dirty="0">
                  <a:solidFill>
                    <a:srgbClr val="000000"/>
                  </a:solidFill>
                  <a:latin typeface="Roboto"/>
                  <a:ea typeface="Roboto"/>
                  <a:cs typeface="Roboto"/>
                  <a:sym typeface="Roboto"/>
                </a:rPr>
                <a:t>Execute the programs and services outlined in the </a:t>
              </a:r>
              <a:r>
                <a:rPr lang="en-US" sz="825" dirty="0">
                  <a:latin typeface="Roboto"/>
                  <a:ea typeface="Roboto"/>
                  <a:cs typeface="Roboto"/>
                  <a:sym typeface="Roboto"/>
                </a:rPr>
                <a:t>Strategic </a:t>
              </a:r>
              <a:r>
                <a:rPr lang="en-US" sz="825" dirty="0">
                  <a:solidFill>
                    <a:srgbClr val="000000"/>
                  </a:solidFill>
                  <a:latin typeface="Roboto"/>
                  <a:ea typeface="Roboto"/>
                  <a:cs typeface="Roboto"/>
                  <a:sym typeface="Roboto"/>
                </a:rPr>
                <a:t>Plan </a:t>
              </a:r>
              <a:br>
                <a:rPr lang="en-US" sz="825" dirty="0">
                  <a:solidFill>
                    <a:srgbClr val="000000"/>
                  </a:solidFill>
                  <a:latin typeface="Roboto"/>
                  <a:ea typeface="Roboto"/>
                  <a:cs typeface="Roboto"/>
                  <a:sym typeface="Roboto"/>
                </a:rPr>
              </a:br>
              <a:br>
                <a:rPr lang="en-US" sz="825" dirty="0">
                  <a:solidFill>
                    <a:srgbClr val="000000"/>
                  </a:solidFill>
                  <a:latin typeface="Roboto"/>
                  <a:ea typeface="Roboto"/>
                  <a:cs typeface="Roboto"/>
                  <a:sym typeface="Roboto"/>
                </a:rPr>
              </a:br>
              <a:r>
                <a:rPr lang="en-US" sz="825" dirty="0">
                  <a:solidFill>
                    <a:srgbClr val="000000"/>
                  </a:solidFill>
                  <a:latin typeface="Roboto"/>
                  <a:ea typeface="Roboto"/>
                  <a:cs typeface="Roboto"/>
                  <a:sym typeface="Roboto"/>
                </a:rPr>
                <a:t>July 2026 –June 2029</a:t>
              </a:r>
              <a:endParaRPr sz="825" dirty="0">
                <a:solidFill>
                  <a:srgbClr val="000000"/>
                </a:solidFill>
                <a:latin typeface="Avenir"/>
                <a:ea typeface="Avenir"/>
                <a:cs typeface="Avenir"/>
                <a:sym typeface="Avenir"/>
              </a:endParaRPr>
            </a:p>
            <a:p>
              <a:pPr marL="0" lvl="0" indent="0" algn="l" rtl="0">
                <a:spcBef>
                  <a:spcPts val="750"/>
                </a:spcBef>
                <a:spcAft>
                  <a:spcPts val="0"/>
                </a:spcAft>
                <a:buNone/>
              </a:pPr>
              <a:endParaRPr sz="825" dirty="0">
                <a:solidFill>
                  <a:srgbClr val="000000"/>
                </a:solidFill>
                <a:latin typeface="Roboto"/>
                <a:ea typeface="Roboto"/>
                <a:cs typeface="Roboto"/>
                <a:sym typeface="Roboto"/>
              </a:endParaRPr>
            </a:p>
          </p:txBody>
        </p:sp>
        <p:sp>
          <p:nvSpPr>
            <p:cNvPr id="34" name="Google Shape;121;g164bde17ea5_11_0">
              <a:extLst>
                <a:ext uri="{FF2B5EF4-FFF2-40B4-BE49-F238E27FC236}">
                  <a16:creationId xmlns:a16="http://schemas.microsoft.com/office/drawing/2014/main" id="{BFA3CE15-9524-2CB8-FD09-7A063AB1B3E2}"/>
                </a:ext>
              </a:extLst>
            </p:cNvPr>
            <p:cNvSpPr txBox="1"/>
            <p:nvPr/>
          </p:nvSpPr>
          <p:spPr>
            <a:xfrm>
              <a:off x="958417" y="7931140"/>
              <a:ext cx="1950900" cy="764100"/>
            </a:xfrm>
            <a:prstGeom prst="rect">
              <a:avLst/>
            </a:prstGeom>
            <a:noFill/>
            <a:ln>
              <a:noFill/>
            </a:ln>
          </p:spPr>
          <p:txBody>
            <a:bodyPr spcFirstLastPara="1" wrap="square" lIns="0" tIns="45700" rIns="0" bIns="45700" anchor="t" anchorCtr="0">
              <a:noAutofit/>
            </a:bodyPr>
            <a:lstStyle/>
            <a:p>
              <a:pPr marL="0" lvl="0" indent="0" algn="r" rtl="0">
                <a:spcBef>
                  <a:spcPts val="0"/>
                </a:spcBef>
                <a:spcAft>
                  <a:spcPts val="0"/>
                </a:spcAft>
                <a:buNone/>
              </a:pPr>
              <a:r>
                <a:rPr lang="en-US" sz="825" dirty="0">
                  <a:solidFill>
                    <a:srgbClr val="000000"/>
                  </a:solidFill>
                  <a:latin typeface="Roboto"/>
                  <a:ea typeface="Roboto"/>
                  <a:cs typeface="Roboto"/>
                  <a:sym typeface="Roboto"/>
                </a:rPr>
                <a:t>Track the partnership’s progress on implementing programs to fidelity and on achieving the </a:t>
              </a:r>
              <a:r>
                <a:rPr lang="en-US" sz="825" dirty="0">
                  <a:latin typeface="Roboto"/>
                  <a:ea typeface="Roboto"/>
                  <a:cs typeface="Roboto"/>
                  <a:sym typeface="Roboto"/>
                </a:rPr>
                <a:t>Strategic </a:t>
              </a:r>
              <a:r>
                <a:rPr lang="en-US" sz="825" dirty="0">
                  <a:solidFill>
                    <a:srgbClr val="000000"/>
                  </a:solidFill>
                  <a:latin typeface="Roboto"/>
                  <a:ea typeface="Roboto"/>
                  <a:cs typeface="Roboto"/>
                  <a:sym typeface="Roboto"/>
                </a:rPr>
                <a:t>Plan</a:t>
              </a:r>
              <a:br>
                <a:rPr lang="en-US" sz="825" dirty="0">
                  <a:solidFill>
                    <a:srgbClr val="000000"/>
                  </a:solidFill>
                  <a:latin typeface="Roboto"/>
                  <a:ea typeface="Roboto"/>
                  <a:cs typeface="Roboto"/>
                  <a:sym typeface="Roboto"/>
                </a:rPr>
              </a:br>
              <a:br>
                <a:rPr lang="en-US" sz="825" dirty="0">
                  <a:solidFill>
                    <a:srgbClr val="000000"/>
                  </a:solidFill>
                  <a:latin typeface="Roboto"/>
                  <a:ea typeface="Roboto"/>
                  <a:cs typeface="Roboto"/>
                  <a:sym typeface="Roboto"/>
                </a:rPr>
              </a:br>
              <a:r>
                <a:rPr lang="en-US" sz="825" dirty="0">
                  <a:solidFill>
                    <a:srgbClr val="000000"/>
                  </a:solidFill>
                  <a:latin typeface="Roboto"/>
                  <a:ea typeface="Roboto"/>
                  <a:cs typeface="Roboto"/>
                  <a:sym typeface="Roboto"/>
                </a:rPr>
                <a:t>July 2026 – June 2029</a:t>
              </a:r>
              <a:endParaRPr sz="825" dirty="0">
                <a:solidFill>
                  <a:srgbClr val="000000"/>
                </a:solidFill>
                <a:latin typeface="Avenir"/>
                <a:ea typeface="Avenir"/>
                <a:cs typeface="Avenir"/>
                <a:sym typeface="Avenir"/>
              </a:endParaRPr>
            </a:p>
            <a:p>
              <a:pPr marL="0" lvl="0" indent="0" algn="l" rtl="0">
                <a:spcBef>
                  <a:spcPts val="750"/>
                </a:spcBef>
                <a:spcAft>
                  <a:spcPts val="0"/>
                </a:spcAft>
                <a:buNone/>
              </a:pPr>
              <a:endParaRPr sz="825" dirty="0">
                <a:solidFill>
                  <a:srgbClr val="000000"/>
                </a:solidFill>
                <a:latin typeface="Roboto"/>
                <a:ea typeface="Roboto"/>
                <a:cs typeface="Roboto"/>
                <a:sym typeface="Roboto"/>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6"/>
        <p:cNvGrpSpPr/>
        <p:nvPr/>
      </p:nvGrpSpPr>
      <p:grpSpPr>
        <a:xfrm>
          <a:off x="0" y="0"/>
          <a:ext cx="0" cy="0"/>
          <a:chOff x="0" y="0"/>
          <a:chExt cx="0" cy="0"/>
        </a:xfrm>
      </p:grpSpPr>
      <p:sp>
        <p:nvSpPr>
          <p:cNvPr id="337" name="Google Shape;337;p23"/>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a:t>
            </a:fld>
            <a:endParaRPr dirty="0"/>
          </a:p>
        </p:txBody>
      </p:sp>
      <p:sp>
        <p:nvSpPr>
          <p:cNvPr id="339" name="Google Shape;339;p23"/>
          <p:cNvSpPr txBox="1"/>
          <p:nvPr/>
        </p:nvSpPr>
        <p:spPr>
          <a:xfrm>
            <a:off x="147917" y="0"/>
            <a:ext cx="6831943" cy="978689"/>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Priority Area One: Increase access to quality and affordable Childcare </a:t>
            </a:r>
            <a:endParaRPr dirty="0">
              <a:latin typeface="Montserrat"/>
              <a:ea typeface="Montserrat"/>
              <a:cs typeface="Montserrat"/>
              <a:sym typeface="Montserrat"/>
            </a:endParaRPr>
          </a:p>
        </p:txBody>
      </p:sp>
      <p:graphicFrame>
        <p:nvGraphicFramePr>
          <p:cNvPr id="2" name="Google Shape;186;g164c9d1a467_0_243">
            <a:extLst>
              <a:ext uri="{FF2B5EF4-FFF2-40B4-BE49-F238E27FC236}">
                <a16:creationId xmlns:a16="http://schemas.microsoft.com/office/drawing/2014/main" id="{61B9FE82-1ED9-ABFD-F410-5B35943A600A}"/>
              </a:ext>
            </a:extLst>
          </p:cNvPr>
          <p:cNvGraphicFramePr/>
          <p:nvPr>
            <p:extLst>
              <p:ext uri="{D42A27DB-BD31-4B8C-83A1-F6EECF244321}">
                <p14:modId xmlns:p14="http://schemas.microsoft.com/office/powerpoint/2010/main" val="1840585784"/>
              </p:ext>
            </p:extLst>
          </p:nvPr>
        </p:nvGraphicFramePr>
        <p:xfrm>
          <a:off x="147917" y="1462267"/>
          <a:ext cx="7019366" cy="7811686"/>
        </p:xfrm>
        <a:graphic>
          <a:graphicData uri="http://schemas.openxmlformats.org/drawingml/2006/table">
            <a:tbl>
              <a:tblPr firstRow="1" bandRow="1">
                <a:noFill/>
                <a:tableStyleId>{E7EFA9DE-48CC-4311-AE1E-35E88C37F541}</a:tableStyleId>
              </a:tblPr>
              <a:tblGrid>
                <a:gridCol w="3509683">
                  <a:extLst>
                    <a:ext uri="{9D8B030D-6E8A-4147-A177-3AD203B41FA5}">
                      <a16:colId xmlns:a16="http://schemas.microsoft.com/office/drawing/2014/main" val="20000"/>
                    </a:ext>
                  </a:extLst>
                </a:gridCol>
                <a:gridCol w="3509683">
                  <a:extLst>
                    <a:ext uri="{9D8B030D-6E8A-4147-A177-3AD203B41FA5}">
                      <a16:colId xmlns:a16="http://schemas.microsoft.com/office/drawing/2014/main" val="20001"/>
                    </a:ext>
                  </a:extLst>
                </a:gridCol>
              </a:tblGrid>
              <a:tr h="345908">
                <a:tc>
                  <a:txBody>
                    <a:bodyPr/>
                    <a:lstStyle/>
                    <a:p>
                      <a:pPr marL="0" marR="0" lvl="0" indent="0" algn="ctr" rtl="0">
                        <a:spcBef>
                          <a:spcPts val="0"/>
                        </a:spcBef>
                        <a:spcAft>
                          <a:spcPts val="0"/>
                        </a:spcAft>
                        <a:buNone/>
                      </a:pPr>
                      <a:r>
                        <a:rPr lang="en-US" sz="1440" b="1" u="none" strike="noStrike" cap="none" dirty="0">
                          <a:solidFill>
                            <a:srgbClr val="029DB6"/>
                          </a:solidFill>
                        </a:rPr>
                        <a:t>INPUTS</a:t>
                      </a:r>
                      <a:br>
                        <a:rPr lang="en-US" sz="1440" b="1" u="none" strike="noStrike" cap="none" dirty="0">
                          <a:solidFill>
                            <a:srgbClr val="029DB6"/>
                          </a:solidFill>
                        </a:rPr>
                      </a:br>
                      <a:r>
                        <a:rPr lang="en-US" sz="1200" b="0" i="1" u="none" strike="noStrike" cap="none" dirty="0">
                          <a:solidFill>
                            <a:srgbClr val="029DB6"/>
                          </a:solidFill>
                        </a:rPr>
                        <a:t>What resources in the county exist? Is there funding available to support your proposed activities?</a:t>
                      </a:r>
                      <a:endParaRPr sz="1200" i="1" dirty="0"/>
                    </a:p>
                  </a:txBody>
                  <a:tcPr marL="91450" marR="91450" marT="45725" marB="45725"/>
                </a:tc>
                <a:tc>
                  <a:txBody>
                    <a:bodyPr/>
                    <a:lstStyle/>
                    <a:p>
                      <a:pPr marL="0" marR="0" lvl="0" indent="0" algn="ctr" rtl="0">
                        <a:spcBef>
                          <a:spcPts val="0"/>
                        </a:spcBef>
                        <a:spcAft>
                          <a:spcPts val="0"/>
                        </a:spcAft>
                        <a:buNone/>
                      </a:pPr>
                      <a:r>
                        <a:rPr lang="en-US" sz="1440" b="1" u="none" strike="noStrike" cap="none" dirty="0">
                          <a:solidFill>
                            <a:srgbClr val="029DB6"/>
                          </a:solidFill>
                        </a:rPr>
                        <a:t>STRATEGIES</a:t>
                      </a:r>
                    </a:p>
                    <a:p>
                      <a:pPr marL="0" marR="0" lvl="0" indent="0" algn="ctr" rtl="0">
                        <a:spcBef>
                          <a:spcPts val="0"/>
                        </a:spcBef>
                        <a:spcAft>
                          <a:spcPts val="0"/>
                        </a:spcAft>
                        <a:buNone/>
                      </a:pPr>
                      <a:r>
                        <a:rPr lang="en-US" sz="1200" b="0" i="1" u="none" strike="noStrike" cap="none" dirty="0">
                          <a:solidFill>
                            <a:srgbClr val="029DB6"/>
                          </a:solidFill>
                        </a:rPr>
                        <a:t>What is the local partnership going to do? </a:t>
                      </a:r>
                    </a:p>
                    <a:p>
                      <a:pPr marL="0" marR="0" lvl="0" indent="0" algn="ctr" rtl="0">
                        <a:spcBef>
                          <a:spcPts val="0"/>
                        </a:spcBef>
                        <a:spcAft>
                          <a:spcPts val="0"/>
                        </a:spcAft>
                        <a:buNone/>
                      </a:pPr>
                      <a:r>
                        <a:rPr lang="en-US" sz="1200" b="0" i="1" u="none" strike="noStrike" cap="none" dirty="0">
                          <a:solidFill>
                            <a:srgbClr val="029DB6"/>
                          </a:solidFill>
                        </a:rPr>
                        <a:t>Label as program or core function activity</a:t>
                      </a:r>
                      <a:endParaRPr sz="1200" b="0" i="1" dirty="0"/>
                    </a:p>
                  </a:txBody>
                  <a:tcPr marL="91450" marR="91450" marT="45725" marB="45725"/>
                </a:tc>
                <a:extLst>
                  <a:ext uri="{0D108BD9-81ED-4DB2-BD59-A6C34878D82A}">
                    <a16:rowId xmlns:a16="http://schemas.microsoft.com/office/drawing/2014/main" val="10001"/>
                  </a:ext>
                </a:extLst>
              </a:tr>
              <a:tr h="2291862">
                <a:tc>
                  <a:txBody>
                    <a:bodyPr/>
                    <a:lstStyle/>
                    <a:p>
                      <a:pPr marL="377190" marR="0" lvl="0" indent="-285750" algn="l" rtl="0">
                        <a:spcBef>
                          <a:spcPts val="0"/>
                        </a:spcBef>
                        <a:spcAft>
                          <a:spcPts val="0"/>
                        </a:spcAft>
                        <a:buClr>
                          <a:schemeClr val="dk1"/>
                        </a:buClr>
                        <a:buSzPts val="1440"/>
                        <a:buFont typeface="Arial" panose="020B0604020202020204" pitchFamily="34" charset="0"/>
                        <a:buChar char="•"/>
                      </a:pPr>
                      <a:r>
                        <a:rPr lang="en-US" sz="1440" u="none" strike="noStrike" cap="none" dirty="0"/>
                        <a:t>Strong relationships with the licensed child care programs in the county</a:t>
                      </a:r>
                    </a:p>
                    <a:p>
                      <a:pPr marL="377190" marR="0" lvl="0" indent="-285750" algn="l" rtl="0">
                        <a:spcBef>
                          <a:spcPts val="0"/>
                        </a:spcBef>
                        <a:spcAft>
                          <a:spcPts val="0"/>
                        </a:spcAft>
                        <a:buClr>
                          <a:schemeClr val="dk1"/>
                        </a:buClr>
                        <a:buSzPts val="1440"/>
                        <a:buFont typeface="Arial" panose="020B0604020202020204" pitchFamily="34" charset="0"/>
                        <a:buChar char="•"/>
                      </a:pPr>
                      <a:r>
                        <a:rPr lang="en-US" sz="1440" u="none" strike="noStrike" cap="none" dirty="0"/>
                        <a:t>Partnership with the Department of Social Services for ABC scholarships earmarked for Edgefield County families</a:t>
                      </a:r>
                    </a:p>
                    <a:p>
                      <a:pPr marL="377190" marR="0" lvl="0" indent="-285750" algn="l" rtl="0">
                        <a:spcBef>
                          <a:spcPts val="0"/>
                        </a:spcBef>
                        <a:spcAft>
                          <a:spcPts val="0"/>
                        </a:spcAft>
                        <a:buClr>
                          <a:schemeClr val="dk1"/>
                        </a:buClr>
                        <a:buSzPts val="1440"/>
                        <a:buFont typeface="Arial" panose="020B0604020202020204" pitchFamily="34" charset="0"/>
                        <a:buChar char="•"/>
                      </a:pPr>
                      <a:r>
                        <a:rPr lang="en-US" sz="1440" u="none" strike="noStrike" cap="none" dirty="0"/>
                        <a:t>Longstanding partnership with the Edgefield County School District for in kind services and support</a:t>
                      </a:r>
                    </a:p>
                    <a:p>
                      <a:pPr marL="377190" marR="0" lvl="0" indent="-285750" algn="l" rtl="0">
                        <a:spcBef>
                          <a:spcPts val="0"/>
                        </a:spcBef>
                        <a:spcAft>
                          <a:spcPts val="0"/>
                        </a:spcAft>
                        <a:buClr>
                          <a:schemeClr val="dk1"/>
                        </a:buClr>
                        <a:buSzPts val="1440"/>
                        <a:buFont typeface="Arial" panose="020B0604020202020204" pitchFamily="34" charset="0"/>
                        <a:buChar char="•"/>
                      </a:pPr>
                      <a:endParaRPr lang="en-US" sz="1440" u="none" strike="noStrike" cap="none" dirty="0"/>
                    </a:p>
                  </a:txBody>
                  <a:tcPr marL="91450" marR="91450" marT="45725" marB="45725"/>
                </a:tc>
                <a:tc>
                  <a:txBody>
                    <a:bodyPr/>
                    <a:lstStyle/>
                    <a:p>
                      <a:pPr marL="377190" marR="0" lvl="0" indent="-28575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Char char="•"/>
                        <a:tabLst/>
                        <a:defRPr/>
                      </a:pPr>
                      <a:r>
                        <a:rPr lang="en-US" sz="1440" u="none" strike="noStrike" cap="none" dirty="0"/>
                        <a:t>Program - Child Care Training</a:t>
                      </a:r>
                    </a:p>
                    <a:p>
                      <a:pPr marL="377190" marR="0" lvl="0" indent="-28575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Char char="•"/>
                        <a:tabLst/>
                        <a:defRPr/>
                      </a:pPr>
                      <a:r>
                        <a:rPr lang="en-US" sz="1440" u="none" strike="noStrike" cap="none" dirty="0"/>
                        <a:t>Program - Child Care Scholarships</a:t>
                      </a:r>
                    </a:p>
                    <a:p>
                      <a:pPr marL="377190" marR="0" lvl="0" indent="-28575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Char char="•"/>
                        <a:tabLst/>
                        <a:defRPr/>
                      </a:pPr>
                      <a:r>
                        <a:rPr lang="en-US" sz="1440" u="none" strike="noStrike" cap="none" dirty="0"/>
                        <a:t>Program - Early Education Program Support</a:t>
                      </a:r>
                    </a:p>
                    <a:p>
                      <a:pPr marL="377190" marR="0" lvl="0" indent="-285750" algn="l" rtl="0">
                        <a:spcBef>
                          <a:spcPts val="0"/>
                        </a:spcBef>
                        <a:spcAft>
                          <a:spcPts val="0"/>
                        </a:spcAft>
                        <a:buClr>
                          <a:schemeClr val="dk1"/>
                        </a:buClr>
                        <a:buSzPts val="1440"/>
                        <a:buFont typeface="Arial" panose="020B0604020202020204" pitchFamily="34" charset="0"/>
                        <a:buChar char="•"/>
                      </a:pPr>
                      <a:endParaRPr lang="en-US" sz="1440" u="none" strike="noStrike" cap="none" dirty="0"/>
                    </a:p>
                    <a:p>
                      <a:pPr marL="377190" marR="0" lvl="0" indent="-285750" algn="l" rtl="0">
                        <a:spcBef>
                          <a:spcPts val="0"/>
                        </a:spcBef>
                        <a:spcAft>
                          <a:spcPts val="0"/>
                        </a:spcAft>
                        <a:buClr>
                          <a:schemeClr val="dk1"/>
                        </a:buClr>
                        <a:buSzPts val="1440"/>
                        <a:buFont typeface="Arial" panose="020B0604020202020204" pitchFamily="34" charset="0"/>
                        <a:buChar char="•"/>
                      </a:pPr>
                      <a:r>
                        <a:rPr lang="en-US" sz="1440" u="none" strike="noStrike" cap="none" dirty="0"/>
                        <a:t>Core Function – Convene annual meeting of child care directors for forum to discuss training needs and ABC quality indicators</a:t>
                      </a:r>
                      <a:endParaRPr sz="1440" u="none" strike="noStrike" cap="none" dirty="0"/>
                    </a:p>
                  </a:txBody>
                  <a:tcPr marL="91450" marR="91450" marT="45725" marB="45725"/>
                </a:tc>
                <a:extLst>
                  <a:ext uri="{0D108BD9-81ED-4DB2-BD59-A6C34878D82A}">
                    <a16:rowId xmlns:a16="http://schemas.microsoft.com/office/drawing/2014/main" val="10002"/>
                  </a:ext>
                </a:extLst>
              </a:tr>
              <a:tr h="233803">
                <a:tc>
                  <a:txBody>
                    <a:bodyPr/>
                    <a:lstStyle/>
                    <a:p>
                      <a:pPr marL="0" marR="0" lvl="0" indent="0" algn="ctr" rtl="0">
                        <a:spcBef>
                          <a:spcPts val="0"/>
                        </a:spcBef>
                        <a:spcAft>
                          <a:spcPts val="0"/>
                        </a:spcAft>
                        <a:buNone/>
                      </a:pPr>
                      <a:r>
                        <a:rPr lang="en-US" sz="1440" b="1" u="none" strike="noStrike" cap="none" dirty="0">
                          <a:solidFill>
                            <a:srgbClr val="029DB6"/>
                          </a:solidFill>
                        </a:rPr>
                        <a:t>OUTPUTS</a:t>
                      </a:r>
                    </a:p>
                    <a:p>
                      <a:pPr marL="0" marR="0" lvl="0" indent="0" algn="ctr" rtl="0">
                        <a:spcBef>
                          <a:spcPts val="0"/>
                        </a:spcBef>
                        <a:spcAft>
                          <a:spcPts val="0"/>
                        </a:spcAft>
                        <a:buNone/>
                      </a:pPr>
                      <a:r>
                        <a:rPr lang="en-US" sz="1200" b="0" i="1" u="none" strike="noStrike" cap="none" dirty="0">
                          <a:solidFill>
                            <a:srgbClr val="029DB6"/>
                          </a:solidFill>
                          <a:effectLst/>
                          <a:latin typeface="Roboto"/>
                          <a:ea typeface="Roboto"/>
                          <a:cs typeface="Roboto"/>
                          <a:sym typeface="Arial"/>
                        </a:rPr>
                        <a:t>SMART, tangible indicators of progress</a:t>
                      </a:r>
                      <a:endParaRPr sz="1200" dirty="0">
                        <a:solidFill>
                          <a:srgbClr val="029DB6"/>
                        </a:solidFill>
                      </a:endParaRPr>
                    </a:p>
                  </a:txBody>
                  <a:tcPr marL="91450" marR="91450" marT="45725" marB="45725"/>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40" b="1" u="none" strike="noStrike" cap="none" dirty="0">
                          <a:solidFill>
                            <a:srgbClr val="029DB6"/>
                          </a:solidFill>
                        </a:rPr>
                        <a:t>OUTCOMES</a:t>
                      </a:r>
                      <a:br>
                        <a:rPr lang="en-US" sz="1440" b="1" u="none" strike="noStrike" cap="none" dirty="0">
                          <a:solidFill>
                            <a:srgbClr val="029DB6"/>
                          </a:solidFill>
                        </a:rPr>
                      </a:br>
                      <a:r>
                        <a:rPr lang="en-US" sz="1200" b="0" i="1" u="none" strike="noStrike" cap="none" dirty="0">
                          <a:solidFill>
                            <a:srgbClr val="029DB6"/>
                          </a:solidFill>
                        </a:rPr>
                        <a:t>SMART e</a:t>
                      </a:r>
                      <a:r>
                        <a:rPr lang="en-US" sz="1200" b="0" i="1" u="none" strike="noStrike" cap="none" dirty="0">
                          <a:solidFill>
                            <a:srgbClr val="029DB6"/>
                          </a:solidFill>
                          <a:effectLst/>
                          <a:latin typeface="Roboto"/>
                          <a:ea typeface="Roboto"/>
                          <a:cs typeface="Roboto"/>
                          <a:sym typeface="Arial"/>
                        </a:rPr>
                        <a:t>ffects of program or services measured during or shortly after enrollment</a:t>
                      </a:r>
                      <a:endParaRPr dirty="0"/>
                    </a:p>
                  </a:txBody>
                  <a:tcPr marL="91450" marR="91450" marT="45725" marB="45725"/>
                </a:tc>
                <a:extLst>
                  <a:ext uri="{0D108BD9-81ED-4DB2-BD59-A6C34878D82A}">
                    <a16:rowId xmlns:a16="http://schemas.microsoft.com/office/drawing/2014/main" val="10004"/>
                  </a:ext>
                </a:extLst>
              </a:tr>
              <a:tr h="2341392">
                <a:tc>
                  <a:txBody>
                    <a:bodyPr/>
                    <a:lstStyle/>
                    <a:p>
                      <a:pPr marL="377190" marR="0" lvl="0" indent="-28575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Char char="•"/>
                        <a:tabLst/>
                        <a:defRPr/>
                      </a:pPr>
                      <a:r>
                        <a:rPr lang="en-US" sz="1440" u="none" strike="noStrike" cap="none" dirty="0"/>
                        <a:t>Increase number of child care provider staff members who attend at least 15 hours of certified training </a:t>
                      </a:r>
                    </a:p>
                    <a:p>
                      <a:pPr marL="377190" marR="0" lvl="0" indent="-28575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Char char="•"/>
                        <a:tabLst/>
                        <a:defRPr/>
                      </a:pPr>
                      <a:r>
                        <a:rPr lang="en-US" sz="1440" u="none" strike="noStrike" cap="none" dirty="0"/>
                        <a:t>Increase number of child care scholarships </a:t>
                      </a:r>
                    </a:p>
                    <a:p>
                      <a:pPr marL="377190" marR="0" lvl="0" indent="-28575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Char char="•"/>
                        <a:tabLst/>
                        <a:defRPr/>
                      </a:pPr>
                      <a:endParaRPr lang="en-US" sz="1440" u="none" strike="noStrike" cap="none" dirty="0"/>
                    </a:p>
                    <a:p>
                      <a:pPr marL="377190" marR="0" lvl="0" indent="-285750" algn="l" rtl="0">
                        <a:spcBef>
                          <a:spcPts val="0"/>
                        </a:spcBef>
                        <a:spcAft>
                          <a:spcPts val="0"/>
                        </a:spcAft>
                        <a:buClr>
                          <a:schemeClr val="dk1"/>
                        </a:buClr>
                        <a:buSzPts val="1440"/>
                        <a:buFont typeface="Arial" panose="020B0604020202020204" pitchFamily="34" charset="0"/>
                        <a:buChar char="•"/>
                      </a:pPr>
                      <a:endParaRPr sz="1440" u="none" strike="noStrike" cap="none" dirty="0"/>
                    </a:p>
                  </a:txBody>
                  <a:tcPr marL="91450" marR="91450" marT="45725" marB="45725"/>
                </a:tc>
                <a:tc>
                  <a:txBody>
                    <a:bodyPr/>
                    <a:lstStyle/>
                    <a:p>
                      <a:pPr marL="377190" marR="0" lvl="0" indent="-28575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Char char="•"/>
                        <a:tabLst/>
                        <a:defRPr/>
                      </a:pPr>
                      <a:r>
                        <a:rPr lang="en-US" sz="1440" u="none" strike="noStrike" cap="none" dirty="0"/>
                        <a:t>Increase percent of child care providers enrolled in ABC Quality and rated B or better from 33% to 66% by June 2029</a:t>
                      </a:r>
                    </a:p>
                    <a:p>
                      <a:pPr marL="377190" marR="0" lvl="0" indent="-28575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Char char="•"/>
                        <a:tabLst/>
                        <a:defRPr/>
                      </a:pPr>
                      <a:r>
                        <a:rPr lang="en-US" sz="1440" u="none" strike="noStrike" cap="none" dirty="0"/>
                        <a:t>Increase number of child care scholarships from 33 to 36</a:t>
                      </a:r>
                      <a:endParaRPr sz="1440" u="none" strike="noStrike" cap="none" dirty="0"/>
                    </a:p>
                  </a:txBody>
                  <a:tcPr marL="91450" marR="91450" marT="45725" marB="45725"/>
                </a:tc>
                <a:extLst>
                  <a:ext uri="{0D108BD9-81ED-4DB2-BD59-A6C34878D82A}">
                    <a16:rowId xmlns:a16="http://schemas.microsoft.com/office/drawing/2014/main" val="10005"/>
                  </a:ext>
                </a:extLst>
              </a:tr>
              <a:tr h="322729">
                <a:tc gridSpan="2">
                  <a:txBody>
                    <a:bodyPr/>
                    <a:lstStyle/>
                    <a:p>
                      <a:pPr marL="285750" marR="0" lvl="0" indent="-194310" algn="ctr" rtl="0">
                        <a:spcBef>
                          <a:spcPts val="0"/>
                        </a:spcBef>
                        <a:spcAft>
                          <a:spcPts val="0"/>
                        </a:spcAft>
                        <a:buClr>
                          <a:schemeClr val="dk1"/>
                        </a:buClr>
                        <a:buSzPts val="1440"/>
                        <a:buFont typeface="Arial"/>
                        <a:buNone/>
                      </a:pPr>
                      <a:r>
                        <a:rPr lang="en-US" sz="1440" b="1" u="none" strike="noStrike" cap="none" dirty="0">
                          <a:solidFill>
                            <a:srgbClr val="029DB6"/>
                          </a:solidFill>
                        </a:rPr>
                        <a:t>CONTEXTUAL FACTORS</a:t>
                      </a:r>
                    </a:p>
                    <a:p>
                      <a:pPr marL="285750" marR="0" lvl="0" indent="-194310" algn="ctr" rtl="0">
                        <a:spcBef>
                          <a:spcPts val="0"/>
                        </a:spcBef>
                        <a:spcAft>
                          <a:spcPts val="0"/>
                        </a:spcAft>
                        <a:buClr>
                          <a:schemeClr val="dk1"/>
                        </a:buClr>
                        <a:buSzPts val="1440"/>
                        <a:buFont typeface="Arial"/>
                        <a:buNone/>
                      </a:pPr>
                      <a:r>
                        <a:rPr lang="en-US" sz="1200" b="0" i="1" u="none" strike="noStrike" cap="none" dirty="0">
                          <a:solidFill>
                            <a:srgbClr val="029DB6"/>
                          </a:solidFill>
                        </a:rPr>
                        <a:t>Characteristics of individuals or their environment that may affect which participants</a:t>
                      </a:r>
                    </a:p>
                    <a:p>
                      <a:pPr marL="285750" marR="0" lvl="0" indent="-194310" algn="ctr" rtl="0">
                        <a:spcBef>
                          <a:spcPts val="0"/>
                        </a:spcBef>
                        <a:spcAft>
                          <a:spcPts val="0"/>
                        </a:spcAft>
                        <a:buClr>
                          <a:schemeClr val="dk1"/>
                        </a:buClr>
                        <a:buSzPts val="1440"/>
                        <a:buFont typeface="Arial"/>
                        <a:buNone/>
                      </a:pPr>
                      <a:r>
                        <a:rPr lang="en-US" sz="1200" b="0" i="1" u="none" strike="noStrike" cap="none" dirty="0">
                          <a:solidFill>
                            <a:srgbClr val="029DB6"/>
                          </a:solidFill>
                        </a:rPr>
                        <a:t>benefit more from a program and which participants benefit less or not at all.</a:t>
                      </a:r>
                      <a:endParaRPr sz="1200" b="0" i="1" u="none" strike="noStrike" cap="none" dirty="0">
                        <a:solidFill>
                          <a:srgbClr val="029DB6"/>
                        </a:solidFill>
                      </a:endParaRPr>
                    </a:p>
                  </a:txBody>
                  <a:tcPr marL="91450" marR="91450" marT="45725" marB="45725"/>
                </a:tc>
                <a:tc hMerge="1">
                  <a:txBody>
                    <a:bodyPr/>
                    <a:lstStyle/>
                    <a:p>
                      <a:pPr marL="285750" marR="0" lvl="0" indent="-194310" algn="l" rtl="0">
                        <a:spcBef>
                          <a:spcPts val="0"/>
                        </a:spcBef>
                        <a:spcAft>
                          <a:spcPts val="0"/>
                        </a:spcAft>
                        <a:buClr>
                          <a:schemeClr val="dk1"/>
                        </a:buClr>
                        <a:buSzPts val="1440"/>
                        <a:buFont typeface="Arial"/>
                        <a:buNone/>
                      </a:pPr>
                      <a:endParaRPr sz="1440" u="none" strike="noStrike" cap="none"/>
                    </a:p>
                  </a:txBody>
                  <a:tcPr marL="91450" marR="91450" marT="45725" marB="45725"/>
                </a:tc>
                <a:extLst>
                  <a:ext uri="{0D108BD9-81ED-4DB2-BD59-A6C34878D82A}">
                    <a16:rowId xmlns:a16="http://schemas.microsoft.com/office/drawing/2014/main" val="2892089329"/>
                  </a:ext>
                </a:extLst>
              </a:tr>
              <a:tr h="751950">
                <a:tc gridSpan="2">
                  <a:txBody>
                    <a:bodyPr/>
                    <a:lstStyle/>
                    <a:p>
                      <a:pPr marL="377190" marR="0" lvl="0" indent="-285750" algn="l" rtl="0">
                        <a:spcBef>
                          <a:spcPts val="0"/>
                        </a:spcBef>
                        <a:spcAft>
                          <a:spcPts val="0"/>
                        </a:spcAft>
                        <a:buClr>
                          <a:schemeClr val="dk1"/>
                        </a:buClr>
                        <a:buSzPts val="1440"/>
                        <a:buFont typeface="Arial" panose="020B0604020202020204" pitchFamily="34" charset="0"/>
                        <a:buChar char="•"/>
                      </a:pPr>
                      <a:r>
                        <a:rPr lang="en-US" sz="1440" u="none" strike="noStrike" cap="none" dirty="0"/>
                        <a:t>The number of ABC child care scholarships allotted to Edgefield County First Steps is uncertain at this time due to federal funding.</a:t>
                      </a:r>
                      <a:endParaRPr sz="1440" u="none" strike="noStrike" cap="none" dirty="0"/>
                    </a:p>
                  </a:txBody>
                  <a:tcPr marL="91450" marR="91450" marT="45725" marB="45725"/>
                </a:tc>
                <a:tc hMerge="1">
                  <a:txBody>
                    <a:bodyPr/>
                    <a:lstStyle/>
                    <a:p>
                      <a:pPr marL="285750" marR="0" lvl="0" indent="-194310" algn="l" rtl="0">
                        <a:spcBef>
                          <a:spcPts val="0"/>
                        </a:spcBef>
                        <a:spcAft>
                          <a:spcPts val="0"/>
                        </a:spcAft>
                        <a:buClr>
                          <a:schemeClr val="dk1"/>
                        </a:buClr>
                        <a:buSzPts val="1440"/>
                        <a:buFont typeface="Arial"/>
                        <a:buNone/>
                      </a:pPr>
                      <a:endParaRPr sz="1440" u="none" strike="noStrike" cap="none"/>
                    </a:p>
                  </a:txBody>
                  <a:tcPr marL="91450" marR="91450" marT="45725" marB="45725"/>
                </a:tc>
                <a:extLst>
                  <a:ext uri="{0D108BD9-81ED-4DB2-BD59-A6C34878D82A}">
                    <a16:rowId xmlns:a16="http://schemas.microsoft.com/office/drawing/2014/main" val="3663523557"/>
                  </a:ext>
                </a:extLst>
              </a:tr>
            </a:tbl>
          </a:graphicData>
        </a:graphic>
      </p:graphicFrame>
    </p:spTree>
    <p:extLst>
      <p:ext uri="{BB962C8B-B14F-4D97-AF65-F5344CB8AC3E}">
        <p14:creationId xmlns:p14="http://schemas.microsoft.com/office/powerpoint/2010/main" val="3235294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6"/>
        <p:cNvGrpSpPr/>
        <p:nvPr/>
      </p:nvGrpSpPr>
      <p:grpSpPr>
        <a:xfrm>
          <a:off x="0" y="0"/>
          <a:ext cx="0" cy="0"/>
          <a:chOff x="0" y="0"/>
          <a:chExt cx="0" cy="0"/>
        </a:xfrm>
      </p:grpSpPr>
      <p:sp>
        <p:nvSpPr>
          <p:cNvPr id="337" name="Google Shape;337;p23"/>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a:t>
            </a:fld>
            <a:endParaRPr dirty="0"/>
          </a:p>
        </p:txBody>
      </p:sp>
      <p:sp>
        <p:nvSpPr>
          <p:cNvPr id="339" name="Google Shape;339;p23"/>
          <p:cNvSpPr txBox="1"/>
          <p:nvPr/>
        </p:nvSpPr>
        <p:spPr>
          <a:xfrm>
            <a:off x="32599" y="0"/>
            <a:ext cx="7019366" cy="978689"/>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Priority Area Two: Provide programs for parent education and support</a:t>
            </a:r>
            <a:endParaRPr dirty="0">
              <a:latin typeface="Montserrat"/>
              <a:ea typeface="Montserrat"/>
              <a:cs typeface="Montserrat"/>
              <a:sym typeface="Montserrat"/>
            </a:endParaRPr>
          </a:p>
        </p:txBody>
      </p:sp>
      <p:graphicFrame>
        <p:nvGraphicFramePr>
          <p:cNvPr id="2" name="Google Shape;186;g164c9d1a467_0_243">
            <a:extLst>
              <a:ext uri="{FF2B5EF4-FFF2-40B4-BE49-F238E27FC236}">
                <a16:creationId xmlns:a16="http://schemas.microsoft.com/office/drawing/2014/main" id="{61B9FE82-1ED9-ABFD-F410-5B35943A600A}"/>
              </a:ext>
            </a:extLst>
          </p:cNvPr>
          <p:cNvGraphicFramePr/>
          <p:nvPr>
            <p:extLst>
              <p:ext uri="{D42A27DB-BD31-4B8C-83A1-F6EECF244321}">
                <p14:modId xmlns:p14="http://schemas.microsoft.com/office/powerpoint/2010/main" val="1703255311"/>
              </p:ext>
            </p:extLst>
          </p:nvPr>
        </p:nvGraphicFramePr>
        <p:xfrm>
          <a:off x="147917" y="1462267"/>
          <a:ext cx="7019366" cy="7598082"/>
        </p:xfrm>
        <a:graphic>
          <a:graphicData uri="http://schemas.openxmlformats.org/drawingml/2006/table">
            <a:tbl>
              <a:tblPr firstRow="1" bandRow="1">
                <a:noFill/>
                <a:tableStyleId>{E7EFA9DE-48CC-4311-AE1E-35E88C37F541}</a:tableStyleId>
              </a:tblPr>
              <a:tblGrid>
                <a:gridCol w="3509683">
                  <a:extLst>
                    <a:ext uri="{9D8B030D-6E8A-4147-A177-3AD203B41FA5}">
                      <a16:colId xmlns:a16="http://schemas.microsoft.com/office/drawing/2014/main" val="20000"/>
                    </a:ext>
                  </a:extLst>
                </a:gridCol>
                <a:gridCol w="3509683">
                  <a:extLst>
                    <a:ext uri="{9D8B030D-6E8A-4147-A177-3AD203B41FA5}">
                      <a16:colId xmlns:a16="http://schemas.microsoft.com/office/drawing/2014/main" val="20001"/>
                    </a:ext>
                  </a:extLst>
                </a:gridCol>
              </a:tblGrid>
              <a:tr h="345908">
                <a:tc>
                  <a:txBody>
                    <a:bodyPr/>
                    <a:lstStyle/>
                    <a:p>
                      <a:pPr marL="0" marR="0" lvl="0" indent="0" algn="ctr" rtl="0">
                        <a:spcBef>
                          <a:spcPts val="0"/>
                        </a:spcBef>
                        <a:spcAft>
                          <a:spcPts val="0"/>
                        </a:spcAft>
                        <a:buNone/>
                      </a:pPr>
                      <a:r>
                        <a:rPr lang="en-US" sz="1440" b="1" u="none" strike="noStrike" cap="none" dirty="0">
                          <a:solidFill>
                            <a:srgbClr val="029DB6"/>
                          </a:solidFill>
                        </a:rPr>
                        <a:t>INPUTS</a:t>
                      </a:r>
                      <a:br>
                        <a:rPr lang="en-US" sz="1440" b="1" u="none" strike="noStrike" cap="none" dirty="0">
                          <a:solidFill>
                            <a:srgbClr val="029DB6"/>
                          </a:solidFill>
                        </a:rPr>
                      </a:br>
                      <a:r>
                        <a:rPr lang="en-US" sz="1200" b="0" i="1" u="none" strike="noStrike" cap="none" dirty="0">
                          <a:solidFill>
                            <a:srgbClr val="029DB6"/>
                          </a:solidFill>
                        </a:rPr>
                        <a:t>What resources in the county exist? Is there funding available to support your proposed activities?</a:t>
                      </a:r>
                      <a:endParaRPr sz="1200" i="1" dirty="0"/>
                    </a:p>
                  </a:txBody>
                  <a:tcPr marL="91450" marR="91450" marT="45725" marB="45725"/>
                </a:tc>
                <a:tc>
                  <a:txBody>
                    <a:bodyPr/>
                    <a:lstStyle/>
                    <a:p>
                      <a:pPr marL="0" marR="0" lvl="0" indent="0" algn="ctr" rtl="0">
                        <a:spcBef>
                          <a:spcPts val="0"/>
                        </a:spcBef>
                        <a:spcAft>
                          <a:spcPts val="0"/>
                        </a:spcAft>
                        <a:buNone/>
                      </a:pPr>
                      <a:r>
                        <a:rPr lang="en-US" sz="1440" b="1" u="none" strike="noStrike" cap="none" dirty="0">
                          <a:solidFill>
                            <a:srgbClr val="029DB6"/>
                          </a:solidFill>
                        </a:rPr>
                        <a:t>STRATEGIES</a:t>
                      </a:r>
                    </a:p>
                    <a:p>
                      <a:pPr marL="0" marR="0" lvl="0" indent="0" algn="ctr" rtl="0">
                        <a:spcBef>
                          <a:spcPts val="0"/>
                        </a:spcBef>
                        <a:spcAft>
                          <a:spcPts val="0"/>
                        </a:spcAft>
                        <a:buNone/>
                      </a:pPr>
                      <a:r>
                        <a:rPr lang="en-US" sz="1200" b="0" i="1" u="none" strike="noStrike" cap="none" dirty="0">
                          <a:solidFill>
                            <a:srgbClr val="029DB6"/>
                          </a:solidFill>
                        </a:rPr>
                        <a:t>What is the local partnership going to do? </a:t>
                      </a:r>
                    </a:p>
                    <a:p>
                      <a:pPr marL="0" marR="0" lvl="0" indent="0" algn="ctr" rtl="0">
                        <a:spcBef>
                          <a:spcPts val="0"/>
                        </a:spcBef>
                        <a:spcAft>
                          <a:spcPts val="0"/>
                        </a:spcAft>
                        <a:buNone/>
                      </a:pPr>
                      <a:r>
                        <a:rPr lang="en-US" sz="1200" b="0" i="1" u="none" strike="noStrike" cap="none" dirty="0">
                          <a:solidFill>
                            <a:srgbClr val="029DB6"/>
                          </a:solidFill>
                        </a:rPr>
                        <a:t>Label as program or core function activity</a:t>
                      </a:r>
                      <a:endParaRPr sz="1200" b="0" i="1" dirty="0"/>
                    </a:p>
                  </a:txBody>
                  <a:tcPr marL="91450" marR="91450" marT="45725" marB="45725"/>
                </a:tc>
                <a:extLst>
                  <a:ext uri="{0D108BD9-81ED-4DB2-BD59-A6C34878D82A}">
                    <a16:rowId xmlns:a16="http://schemas.microsoft.com/office/drawing/2014/main" val="10001"/>
                  </a:ext>
                </a:extLst>
              </a:tr>
              <a:tr h="2291862">
                <a:tc>
                  <a:txBody>
                    <a:bodyPr/>
                    <a:lstStyle/>
                    <a:p>
                      <a:pPr marL="377190" marR="0" lvl="0" indent="-285750" algn="l" rtl="0">
                        <a:spcBef>
                          <a:spcPts val="0"/>
                        </a:spcBef>
                        <a:spcAft>
                          <a:spcPts val="0"/>
                        </a:spcAft>
                        <a:buClr>
                          <a:schemeClr val="dk1"/>
                        </a:buClr>
                        <a:buSzPts val="1440"/>
                        <a:buFont typeface="Arial" panose="020B0604020202020204" pitchFamily="34" charset="0"/>
                        <a:buChar char="•"/>
                      </a:pPr>
                      <a:r>
                        <a:rPr lang="en-US" sz="1440" u="none" strike="noStrike" cap="none" dirty="0"/>
                        <a:t>Strong relationship with Head Start and Early Head Start providing referrals and space for parenting classes</a:t>
                      </a:r>
                    </a:p>
                    <a:p>
                      <a:pPr marL="377190" marR="0" lvl="0" indent="-285750" algn="l" rtl="0">
                        <a:spcBef>
                          <a:spcPts val="0"/>
                        </a:spcBef>
                        <a:spcAft>
                          <a:spcPts val="0"/>
                        </a:spcAft>
                        <a:buClr>
                          <a:schemeClr val="dk1"/>
                        </a:buClr>
                        <a:buSzPts val="1440"/>
                        <a:buFont typeface="Arial" panose="020B0604020202020204" pitchFamily="34" charset="0"/>
                        <a:buChar char="•"/>
                      </a:pPr>
                      <a:r>
                        <a:rPr lang="en-US" sz="1440" u="none" strike="noStrike" cap="none" dirty="0"/>
                        <a:t>Funding from the SC legislature for Imagination Library</a:t>
                      </a:r>
                    </a:p>
                    <a:p>
                      <a:pPr marL="377190" marR="0" lvl="0" indent="-285750" algn="l" rtl="0">
                        <a:spcBef>
                          <a:spcPts val="0"/>
                        </a:spcBef>
                        <a:spcAft>
                          <a:spcPts val="0"/>
                        </a:spcAft>
                        <a:buClr>
                          <a:schemeClr val="dk1"/>
                        </a:buClr>
                        <a:buSzPts val="1440"/>
                        <a:buFont typeface="Arial" panose="020B0604020202020204" pitchFamily="34" charset="0"/>
                        <a:buChar char="•"/>
                      </a:pPr>
                      <a:r>
                        <a:rPr lang="en-US" sz="1440" u="none" strike="noStrike" cap="none" dirty="0"/>
                        <a:t>Consistent community support through local fundraising</a:t>
                      </a:r>
                      <a:endParaRPr sz="1440" u="none" strike="noStrike" cap="none" dirty="0"/>
                    </a:p>
                  </a:txBody>
                  <a:tcPr marL="91450" marR="91450" marT="45725" marB="45725"/>
                </a:tc>
                <a:tc>
                  <a:txBody>
                    <a:bodyPr/>
                    <a:lstStyle/>
                    <a:p>
                      <a:pPr marL="377190" marR="0" lvl="0" indent="-28575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Char char="•"/>
                        <a:tabLst/>
                        <a:defRPr/>
                      </a:pPr>
                      <a:r>
                        <a:rPr lang="en-US" sz="1440" u="none" strike="noStrike" cap="none" dirty="0"/>
                        <a:t>Program - Triple P</a:t>
                      </a:r>
                    </a:p>
                    <a:p>
                      <a:pPr marL="377190" marR="0" lvl="0" indent="-28575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Char char="•"/>
                        <a:tabLst/>
                        <a:defRPr/>
                      </a:pPr>
                      <a:r>
                        <a:rPr lang="en-US" sz="1440" u="none" strike="noStrike" cap="none" dirty="0"/>
                        <a:t>Program - Imagination Library</a:t>
                      </a:r>
                    </a:p>
                    <a:p>
                      <a:pPr marL="91440" marR="0" lvl="0" indent="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None/>
                        <a:tabLst/>
                        <a:defRPr/>
                      </a:pPr>
                      <a:endParaRPr lang="en-US" sz="1440" u="none" strike="noStrike" cap="none" dirty="0"/>
                    </a:p>
                    <a:p>
                      <a:pPr marL="377190" marR="0" lvl="0" indent="-28575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Char char="•"/>
                        <a:tabLst/>
                        <a:defRPr/>
                      </a:pPr>
                      <a:r>
                        <a:rPr lang="en-US" sz="1440" u="none" strike="noStrike" cap="none" dirty="0"/>
                        <a:t>Core Function – Infant/Toddler and Preschool story times at the Edgefield library</a:t>
                      </a:r>
                    </a:p>
                    <a:p>
                      <a:pPr marL="377190" marR="0" lvl="0" indent="-285750" algn="l" rtl="0">
                        <a:spcBef>
                          <a:spcPts val="0"/>
                        </a:spcBef>
                        <a:spcAft>
                          <a:spcPts val="0"/>
                        </a:spcAft>
                        <a:buClr>
                          <a:schemeClr val="dk1"/>
                        </a:buClr>
                        <a:buSzPts val="1440"/>
                        <a:buFont typeface="Arial" panose="020B0604020202020204" pitchFamily="34" charset="0"/>
                        <a:buChar char="•"/>
                      </a:pPr>
                      <a:endParaRPr sz="1440" u="none" strike="noStrike" cap="none" dirty="0"/>
                    </a:p>
                  </a:txBody>
                  <a:tcPr marL="91450" marR="91450" marT="45725" marB="45725"/>
                </a:tc>
                <a:extLst>
                  <a:ext uri="{0D108BD9-81ED-4DB2-BD59-A6C34878D82A}">
                    <a16:rowId xmlns:a16="http://schemas.microsoft.com/office/drawing/2014/main" val="10002"/>
                  </a:ext>
                </a:extLst>
              </a:tr>
              <a:tr h="233803">
                <a:tc>
                  <a:txBody>
                    <a:bodyPr/>
                    <a:lstStyle/>
                    <a:p>
                      <a:pPr marL="0" marR="0" lvl="0" indent="0" algn="ctr" rtl="0">
                        <a:spcBef>
                          <a:spcPts val="0"/>
                        </a:spcBef>
                        <a:spcAft>
                          <a:spcPts val="0"/>
                        </a:spcAft>
                        <a:buNone/>
                      </a:pPr>
                      <a:r>
                        <a:rPr lang="en-US" sz="1440" b="1" u="none" strike="noStrike" cap="none" dirty="0">
                          <a:solidFill>
                            <a:srgbClr val="029DB6"/>
                          </a:solidFill>
                        </a:rPr>
                        <a:t>OUTPUTS</a:t>
                      </a:r>
                    </a:p>
                    <a:p>
                      <a:pPr marL="0" marR="0" lvl="0" indent="0" algn="ctr" rtl="0">
                        <a:spcBef>
                          <a:spcPts val="0"/>
                        </a:spcBef>
                        <a:spcAft>
                          <a:spcPts val="0"/>
                        </a:spcAft>
                        <a:buNone/>
                      </a:pPr>
                      <a:r>
                        <a:rPr lang="en-US" sz="1200" b="0" i="1" u="none" strike="noStrike" cap="none" dirty="0">
                          <a:solidFill>
                            <a:srgbClr val="029DB6"/>
                          </a:solidFill>
                          <a:effectLst/>
                          <a:latin typeface="Roboto"/>
                          <a:ea typeface="Roboto"/>
                          <a:cs typeface="Roboto"/>
                          <a:sym typeface="Arial"/>
                        </a:rPr>
                        <a:t>SMART, tangible indicators of progress</a:t>
                      </a:r>
                      <a:endParaRPr sz="1200" dirty="0">
                        <a:solidFill>
                          <a:srgbClr val="029DB6"/>
                        </a:solidFill>
                      </a:endParaRPr>
                    </a:p>
                  </a:txBody>
                  <a:tcPr marL="91450" marR="91450" marT="45725" marB="45725"/>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40" b="1" u="none" strike="noStrike" cap="none" dirty="0">
                          <a:solidFill>
                            <a:srgbClr val="029DB6"/>
                          </a:solidFill>
                        </a:rPr>
                        <a:t>OUTCOMES</a:t>
                      </a:r>
                      <a:br>
                        <a:rPr lang="en-US" sz="1440" b="1" u="none" strike="noStrike" cap="none" dirty="0">
                          <a:solidFill>
                            <a:srgbClr val="029DB6"/>
                          </a:solidFill>
                        </a:rPr>
                      </a:br>
                      <a:r>
                        <a:rPr lang="en-US" sz="1200" b="0" i="1" u="none" strike="noStrike" cap="none" dirty="0">
                          <a:solidFill>
                            <a:srgbClr val="029DB6"/>
                          </a:solidFill>
                        </a:rPr>
                        <a:t>SMART e</a:t>
                      </a:r>
                      <a:r>
                        <a:rPr lang="en-US" sz="1200" b="0" i="1" u="none" strike="noStrike" cap="none" dirty="0">
                          <a:solidFill>
                            <a:srgbClr val="029DB6"/>
                          </a:solidFill>
                          <a:effectLst/>
                          <a:latin typeface="Roboto"/>
                          <a:ea typeface="Roboto"/>
                          <a:cs typeface="Roboto"/>
                          <a:sym typeface="Arial"/>
                        </a:rPr>
                        <a:t>ffects of program or services measured during or shortly after enrollment</a:t>
                      </a:r>
                      <a:endParaRPr dirty="0"/>
                    </a:p>
                  </a:txBody>
                  <a:tcPr marL="91450" marR="91450" marT="45725" marB="45725"/>
                </a:tc>
                <a:extLst>
                  <a:ext uri="{0D108BD9-81ED-4DB2-BD59-A6C34878D82A}">
                    <a16:rowId xmlns:a16="http://schemas.microsoft.com/office/drawing/2014/main" val="10004"/>
                  </a:ext>
                </a:extLst>
              </a:tr>
              <a:tr h="2341392">
                <a:tc>
                  <a:txBody>
                    <a:bodyPr/>
                    <a:lstStyle/>
                    <a:p>
                      <a:pPr marL="377190" marR="0" lvl="0" indent="-28575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Char char="•"/>
                        <a:tabLst/>
                        <a:defRPr/>
                      </a:pPr>
                      <a:r>
                        <a:rPr lang="en-US" sz="1440" u="none" strike="noStrike" cap="none" dirty="0"/>
                        <a:t>Increase number of parents completing Triple P Parenting</a:t>
                      </a:r>
                    </a:p>
                    <a:p>
                      <a:pPr marL="91440" marR="0" lvl="0" indent="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None/>
                        <a:tabLst/>
                        <a:defRPr/>
                      </a:pPr>
                      <a:endParaRPr lang="en-US" sz="1440" u="none" strike="noStrike" cap="none" dirty="0"/>
                    </a:p>
                    <a:p>
                      <a:pPr marL="377190" marR="0" lvl="0" indent="-28575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Char char="•"/>
                        <a:tabLst/>
                        <a:defRPr/>
                      </a:pPr>
                      <a:r>
                        <a:rPr lang="en-US" sz="1440" u="none" strike="noStrike" cap="none" dirty="0"/>
                        <a:t>Increase number of children enrolled in Imagination Library</a:t>
                      </a:r>
                    </a:p>
                    <a:p>
                      <a:pPr marL="377190" marR="0" lvl="0" indent="-285750" algn="l" rtl="0">
                        <a:spcBef>
                          <a:spcPts val="0"/>
                        </a:spcBef>
                        <a:spcAft>
                          <a:spcPts val="0"/>
                        </a:spcAft>
                        <a:buClr>
                          <a:schemeClr val="dk1"/>
                        </a:buClr>
                        <a:buSzPts val="1440"/>
                        <a:buFont typeface="Arial" panose="020B0604020202020204" pitchFamily="34" charset="0"/>
                        <a:buChar char="•"/>
                      </a:pPr>
                      <a:endParaRPr lang="en-US" sz="1440" u="none" strike="noStrike" cap="none" dirty="0"/>
                    </a:p>
                  </a:txBody>
                  <a:tcPr marL="91450" marR="91450" marT="45725" marB="45725"/>
                </a:tc>
                <a:tc>
                  <a:txBody>
                    <a:bodyPr/>
                    <a:lstStyle/>
                    <a:p>
                      <a:pPr marL="377190" marR="0" lvl="0" indent="-28575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Char char="•"/>
                        <a:tabLst/>
                        <a:defRPr/>
                      </a:pPr>
                      <a:r>
                        <a:rPr lang="en-US" sz="1440" u="none" strike="noStrike" cap="none" dirty="0"/>
                        <a:t>Increase number of parents completing Triple P classes from 33 to 36</a:t>
                      </a:r>
                    </a:p>
                    <a:p>
                      <a:pPr marL="377190" marR="0" lvl="0" indent="-28575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Char char="•"/>
                        <a:tabLst/>
                        <a:defRPr/>
                      </a:pPr>
                      <a:r>
                        <a:rPr lang="en-US" sz="1440" u="none" strike="noStrike" cap="none" dirty="0"/>
                        <a:t>Increase number of children enrolled in Imagination Library from 300 to 500 by 2029</a:t>
                      </a:r>
                    </a:p>
                    <a:p>
                      <a:pPr marL="377190" marR="0" lvl="0" indent="-28575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Char char="•"/>
                        <a:tabLst/>
                        <a:defRPr/>
                      </a:pPr>
                      <a:endParaRPr lang="en-US" sz="1440" u="none" strike="noStrike" cap="none" dirty="0"/>
                    </a:p>
                    <a:p>
                      <a:pPr marL="377190" marR="0" lvl="0" indent="-285750" algn="l" rtl="0">
                        <a:spcBef>
                          <a:spcPts val="0"/>
                        </a:spcBef>
                        <a:spcAft>
                          <a:spcPts val="0"/>
                        </a:spcAft>
                        <a:buClr>
                          <a:schemeClr val="dk1"/>
                        </a:buClr>
                        <a:buSzPts val="1440"/>
                        <a:buFont typeface="Arial" panose="020B0604020202020204" pitchFamily="34" charset="0"/>
                        <a:buChar char="•"/>
                      </a:pPr>
                      <a:endParaRPr sz="1440" u="none" strike="noStrike" cap="none" dirty="0"/>
                    </a:p>
                  </a:txBody>
                  <a:tcPr marL="91450" marR="91450" marT="45725" marB="45725"/>
                </a:tc>
                <a:extLst>
                  <a:ext uri="{0D108BD9-81ED-4DB2-BD59-A6C34878D82A}">
                    <a16:rowId xmlns:a16="http://schemas.microsoft.com/office/drawing/2014/main" val="10005"/>
                  </a:ext>
                </a:extLst>
              </a:tr>
              <a:tr h="322729">
                <a:tc gridSpan="2">
                  <a:txBody>
                    <a:bodyPr/>
                    <a:lstStyle/>
                    <a:p>
                      <a:pPr marL="285750" marR="0" lvl="0" indent="-194310" algn="ctr" rtl="0">
                        <a:spcBef>
                          <a:spcPts val="0"/>
                        </a:spcBef>
                        <a:spcAft>
                          <a:spcPts val="0"/>
                        </a:spcAft>
                        <a:buClr>
                          <a:schemeClr val="dk1"/>
                        </a:buClr>
                        <a:buSzPts val="1440"/>
                        <a:buFont typeface="Arial"/>
                        <a:buNone/>
                      </a:pPr>
                      <a:r>
                        <a:rPr lang="en-US" sz="1440" b="1" u="none" strike="noStrike" cap="none" dirty="0">
                          <a:solidFill>
                            <a:srgbClr val="029DB6"/>
                          </a:solidFill>
                        </a:rPr>
                        <a:t>CONTEXTUAL FACTORS</a:t>
                      </a:r>
                    </a:p>
                    <a:p>
                      <a:pPr marL="285750" marR="0" lvl="0" indent="-194310" algn="ctr" rtl="0">
                        <a:spcBef>
                          <a:spcPts val="0"/>
                        </a:spcBef>
                        <a:spcAft>
                          <a:spcPts val="0"/>
                        </a:spcAft>
                        <a:buClr>
                          <a:schemeClr val="dk1"/>
                        </a:buClr>
                        <a:buSzPts val="1440"/>
                        <a:buFont typeface="Arial"/>
                        <a:buNone/>
                      </a:pPr>
                      <a:r>
                        <a:rPr lang="en-US" sz="1200" b="0" i="1" u="none" strike="noStrike" cap="none" dirty="0">
                          <a:solidFill>
                            <a:srgbClr val="029DB6"/>
                          </a:solidFill>
                        </a:rPr>
                        <a:t>Characteristics of individuals or their environment that may affect which participants</a:t>
                      </a:r>
                    </a:p>
                    <a:p>
                      <a:pPr marL="285750" marR="0" lvl="0" indent="-194310" algn="ctr" rtl="0">
                        <a:spcBef>
                          <a:spcPts val="0"/>
                        </a:spcBef>
                        <a:spcAft>
                          <a:spcPts val="0"/>
                        </a:spcAft>
                        <a:buClr>
                          <a:schemeClr val="dk1"/>
                        </a:buClr>
                        <a:buSzPts val="1440"/>
                        <a:buFont typeface="Arial"/>
                        <a:buNone/>
                      </a:pPr>
                      <a:r>
                        <a:rPr lang="en-US" sz="1200" b="0" i="1" u="none" strike="noStrike" cap="none" dirty="0">
                          <a:solidFill>
                            <a:srgbClr val="029DB6"/>
                          </a:solidFill>
                        </a:rPr>
                        <a:t>benefit more from a program and which participants benefit less or not at all.</a:t>
                      </a:r>
                      <a:endParaRPr sz="1200" b="0" i="1" u="none" strike="noStrike" cap="none" dirty="0">
                        <a:solidFill>
                          <a:srgbClr val="029DB6"/>
                        </a:solidFill>
                      </a:endParaRPr>
                    </a:p>
                  </a:txBody>
                  <a:tcPr marL="91450" marR="91450" marT="45725" marB="45725"/>
                </a:tc>
                <a:tc hMerge="1">
                  <a:txBody>
                    <a:bodyPr/>
                    <a:lstStyle/>
                    <a:p>
                      <a:pPr marL="285750" marR="0" lvl="0" indent="-194310" algn="l" rtl="0">
                        <a:spcBef>
                          <a:spcPts val="0"/>
                        </a:spcBef>
                        <a:spcAft>
                          <a:spcPts val="0"/>
                        </a:spcAft>
                        <a:buClr>
                          <a:schemeClr val="dk1"/>
                        </a:buClr>
                        <a:buSzPts val="1440"/>
                        <a:buFont typeface="Arial"/>
                        <a:buNone/>
                      </a:pPr>
                      <a:endParaRPr sz="1440" u="none" strike="noStrike" cap="none"/>
                    </a:p>
                  </a:txBody>
                  <a:tcPr marL="91450" marR="91450" marT="45725" marB="45725"/>
                </a:tc>
                <a:extLst>
                  <a:ext uri="{0D108BD9-81ED-4DB2-BD59-A6C34878D82A}">
                    <a16:rowId xmlns:a16="http://schemas.microsoft.com/office/drawing/2014/main" val="2892089329"/>
                  </a:ext>
                </a:extLst>
              </a:tr>
              <a:tr h="751950">
                <a:tc gridSpan="2">
                  <a:txBody>
                    <a:bodyPr/>
                    <a:lstStyle/>
                    <a:p>
                      <a:pPr marL="377190" marR="0" lvl="0" indent="-285750" algn="l" rtl="0">
                        <a:spcBef>
                          <a:spcPts val="0"/>
                        </a:spcBef>
                        <a:spcAft>
                          <a:spcPts val="0"/>
                        </a:spcAft>
                        <a:buClr>
                          <a:schemeClr val="dk1"/>
                        </a:buClr>
                        <a:buSzPts val="1440"/>
                        <a:buFont typeface="Arial" panose="020B0604020202020204" pitchFamily="34" charset="0"/>
                        <a:buChar char="•"/>
                      </a:pPr>
                      <a:r>
                        <a:rPr lang="en-US" sz="1440" u="none" strike="noStrike" cap="none" dirty="0"/>
                        <a:t>READY funding has been available in previous years to enable us to reach Triple P enrollment goals.</a:t>
                      </a:r>
                      <a:endParaRPr sz="1440" u="none" strike="noStrike" cap="none" dirty="0"/>
                    </a:p>
                  </a:txBody>
                  <a:tcPr marL="91450" marR="91450" marT="45725" marB="45725"/>
                </a:tc>
                <a:tc hMerge="1">
                  <a:txBody>
                    <a:bodyPr/>
                    <a:lstStyle/>
                    <a:p>
                      <a:pPr marL="285750" marR="0" lvl="0" indent="-194310" algn="l" rtl="0">
                        <a:spcBef>
                          <a:spcPts val="0"/>
                        </a:spcBef>
                        <a:spcAft>
                          <a:spcPts val="0"/>
                        </a:spcAft>
                        <a:buClr>
                          <a:schemeClr val="dk1"/>
                        </a:buClr>
                        <a:buSzPts val="1440"/>
                        <a:buFont typeface="Arial"/>
                        <a:buNone/>
                      </a:pPr>
                      <a:endParaRPr sz="1440" u="none" strike="noStrike" cap="none"/>
                    </a:p>
                  </a:txBody>
                  <a:tcPr marL="91450" marR="91450" marT="45725" marB="45725"/>
                </a:tc>
                <a:extLst>
                  <a:ext uri="{0D108BD9-81ED-4DB2-BD59-A6C34878D82A}">
                    <a16:rowId xmlns:a16="http://schemas.microsoft.com/office/drawing/2014/main" val="3663523557"/>
                  </a:ext>
                </a:extLst>
              </a:tr>
            </a:tbl>
          </a:graphicData>
        </a:graphic>
      </p:graphicFrame>
    </p:spTree>
    <p:extLst>
      <p:ext uri="{BB962C8B-B14F-4D97-AF65-F5344CB8AC3E}">
        <p14:creationId xmlns:p14="http://schemas.microsoft.com/office/powerpoint/2010/main" val="3329327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6"/>
        <p:cNvGrpSpPr/>
        <p:nvPr/>
      </p:nvGrpSpPr>
      <p:grpSpPr>
        <a:xfrm>
          <a:off x="0" y="0"/>
          <a:ext cx="0" cy="0"/>
          <a:chOff x="0" y="0"/>
          <a:chExt cx="0" cy="0"/>
        </a:xfrm>
      </p:grpSpPr>
      <p:sp>
        <p:nvSpPr>
          <p:cNvPr id="337" name="Google Shape;337;p23"/>
          <p:cNvSpPr txBox="1">
            <a:spLocks noGrp="1"/>
          </p:cNvSpPr>
          <p:nvPr>
            <p:ph type="sldNum" idx="12"/>
          </p:nvPr>
        </p:nvSpPr>
        <p:spPr>
          <a:xfrm>
            <a:off x="5166360" y="8898892"/>
            <a:ext cx="1645920" cy="51117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a:t>
            </a:fld>
            <a:endParaRPr dirty="0"/>
          </a:p>
        </p:txBody>
      </p:sp>
      <p:sp>
        <p:nvSpPr>
          <p:cNvPr id="339" name="Google Shape;339;p23"/>
          <p:cNvSpPr txBox="1"/>
          <p:nvPr/>
        </p:nvSpPr>
        <p:spPr>
          <a:xfrm>
            <a:off x="0" y="0"/>
            <a:ext cx="7315200" cy="1421887"/>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2400" b="1" dirty="0">
                <a:solidFill>
                  <a:srgbClr val="029DB6"/>
                </a:solidFill>
                <a:latin typeface="Montserrat"/>
                <a:ea typeface="Montserrat"/>
                <a:cs typeface="Montserrat"/>
                <a:sym typeface="Montserrat"/>
              </a:rPr>
              <a:t>Priority Area Three: Provide programs to assist children with mastering kindergarten readiness skills </a:t>
            </a:r>
            <a:endParaRPr dirty="0">
              <a:latin typeface="Montserrat"/>
              <a:ea typeface="Montserrat"/>
              <a:cs typeface="Montserrat"/>
              <a:sym typeface="Montserrat"/>
            </a:endParaRPr>
          </a:p>
        </p:txBody>
      </p:sp>
      <p:graphicFrame>
        <p:nvGraphicFramePr>
          <p:cNvPr id="2" name="Google Shape;186;g164c9d1a467_0_243">
            <a:extLst>
              <a:ext uri="{FF2B5EF4-FFF2-40B4-BE49-F238E27FC236}">
                <a16:creationId xmlns:a16="http://schemas.microsoft.com/office/drawing/2014/main" id="{61B9FE82-1ED9-ABFD-F410-5B35943A600A}"/>
              </a:ext>
            </a:extLst>
          </p:cNvPr>
          <p:cNvGraphicFramePr/>
          <p:nvPr>
            <p:extLst>
              <p:ext uri="{D42A27DB-BD31-4B8C-83A1-F6EECF244321}">
                <p14:modId xmlns:p14="http://schemas.microsoft.com/office/powerpoint/2010/main" val="985988962"/>
              </p:ext>
            </p:extLst>
          </p:nvPr>
        </p:nvGraphicFramePr>
        <p:xfrm>
          <a:off x="147917" y="1462267"/>
          <a:ext cx="7019366" cy="7811591"/>
        </p:xfrm>
        <a:graphic>
          <a:graphicData uri="http://schemas.openxmlformats.org/drawingml/2006/table">
            <a:tbl>
              <a:tblPr firstRow="1" bandRow="1">
                <a:noFill/>
                <a:tableStyleId>{E7EFA9DE-48CC-4311-AE1E-35E88C37F541}</a:tableStyleId>
              </a:tblPr>
              <a:tblGrid>
                <a:gridCol w="3509683">
                  <a:extLst>
                    <a:ext uri="{9D8B030D-6E8A-4147-A177-3AD203B41FA5}">
                      <a16:colId xmlns:a16="http://schemas.microsoft.com/office/drawing/2014/main" val="20000"/>
                    </a:ext>
                  </a:extLst>
                </a:gridCol>
                <a:gridCol w="3509683">
                  <a:extLst>
                    <a:ext uri="{9D8B030D-6E8A-4147-A177-3AD203B41FA5}">
                      <a16:colId xmlns:a16="http://schemas.microsoft.com/office/drawing/2014/main" val="20001"/>
                    </a:ext>
                  </a:extLst>
                </a:gridCol>
              </a:tblGrid>
              <a:tr h="345908">
                <a:tc>
                  <a:txBody>
                    <a:bodyPr/>
                    <a:lstStyle/>
                    <a:p>
                      <a:pPr marL="0" marR="0" lvl="0" indent="0" algn="ctr" rtl="0">
                        <a:spcBef>
                          <a:spcPts val="0"/>
                        </a:spcBef>
                        <a:spcAft>
                          <a:spcPts val="0"/>
                        </a:spcAft>
                        <a:buNone/>
                      </a:pPr>
                      <a:r>
                        <a:rPr lang="en-US" sz="1440" b="1" u="none" strike="noStrike" cap="none" dirty="0">
                          <a:solidFill>
                            <a:srgbClr val="029DB6"/>
                          </a:solidFill>
                        </a:rPr>
                        <a:t>INPUTS</a:t>
                      </a:r>
                      <a:br>
                        <a:rPr lang="en-US" sz="1440" b="1" u="none" strike="noStrike" cap="none" dirty="0">
                          <a:solidFill>
                            <a:srgbClr val="029DB6"/>
                          </a:solidFill>
                        </a:rPr>
                      </a:br>
                      <a:r>
                        <a:rPr lang="en-US" sz="1200" b="0" i="1" u="none" strike="noStrike" cap="none" dirty="0">
                          <a:solidFill>
                            <a:srgbClr val="029DB6"/>
                          </a:solidFill>
                        </a:rPr>
                        <a:t>What resources in the county exist? Is there funding available to support your proposed activities?</a:t>
                      </a:r>
                      <a:endParaRPr sz="1200" i="1" dirty="0"/>
                    </a:p>
                  </a:txBody>
                  <a:tcPr marL="91450" marR="91450" marT="45725" marB="45725"/>
                </a:tc>
                <a:tc>
                  <a:txBody>
                    <a:bodyPr/>
                    <a:lstStyle/>
                    <a:p>
                      <a:pPr marL="0" marR="0" lvl="0" indent="0" algn="ctr" rtl="0">
                        <a:spcBef>
                          <a:spcPts val="0"/>
                        </a:spcBef>
                        <a:spcAft>
                          <a:spcPts val="0"/>
                        </a:spcAft>
                        <a:buNone/>
                      </a:pPr>
                      <a:r>
                        <a:rPr lang="en-US" sz="1440" b="1" u="none" strike="noStrike" cap="none" dirty="0">
                          <a:solidFill>
                            <a:srgbClr val="029DB6"/>
                          </a:solidFill>
                        </a:rPr>
                        <a:t>STRATEGIES</a:t>
                      </a:r>
                    </a:p>
                    <a:p>
                      <a:pPr marL="0" marR="0" lvl="0" indent="0" algn="ctr" rtl="0">
                        <a:spcBef>
                          <a:spcPts val="0"/>
                        </a:spcBef>
                        <a:spcAft>
                          <a:spcPts val="0"/>
                        </a:spcAft>
                        <a:buNone/>
                      </a:pPr>
                      <a:r>
                        <a:rPr lang="en-US" sz="1200" b="0" i="1" u="none" strike="noStrike" cap="none" dirty="0">
                          <a:solidFill>
                            <a:srgbClr val="029DB6"/>
                          </a:solidFill>
                        </a:rPr>
                        <a:t>What is the local partnership going to do? </a:t>
                      </a:r>
                    </a:p>
                    <a:p>
                      <a:pPr marL="0" marR="0" lvl="0" indent="0" algn="ctr" rtl="0">
                        <a:spcBef>
                          <a:spcPts val="0"/>
                        </a:spcBef>
                        <a:spcAft>
                          <a:spcPts val="0"/>
                        </a:spcAft>
                        <a:buNone/>
                      </a:pPr>
                      <a:r>
                        <a:rPr lang="en-US" sz="1200" b="0" i="1" u="none" strike="noStrike" cap="none" dirty="0">
                          <a:solidFill>
                            <a:srgbClr val="029DB6"/>
                          </a:solidFill>
                        </a:rPr>
                        <a:t>Label as program or core function activity</a:t>
                      </a:r>
                      <a:endParaRPr sz="1200" b="0" i="1" dirty="0"/>
                    </a:p>
                  </a:txBody>
                  <a:tcPr marL="91450" marR="91450" marT="45725" marB="45725"/>
                </a:tc>
                <a:extLst>
                  <a:ext uri="{0D108BD9-81ED-4DB2-BD59-A6C34878D82A}">
                    <a16:rowId xmlns:a16="http://schemas.microsoft.com/office/drawing/2014/main" val="10001"/>
                  </a:ext>
                </a:extLst>
              </a:tr>
              <a:tr h="2291862">
                <a:tc>
                  <a:txBody>
                    <a:bodyPr/>
                    <a:lstStyle/>
                    <a:p>
                      <a:pPr marL="377190" marR="0" lvl="0" indent="-285750" algn="l" rtl="0">
                        <a:spcBef>
                          <a:spcPts val="0"/>
                        </a:spcBef>
                        <a:spcAft>
                          <a:spcPts val="0"/>
                        </a:spcAft>
                        <a:buClr>
                          <a:schemeClr val="dk1"/>
                        </a:buClr>
                        <a:buSzPts val="1440"/>
                        <a:buFont typeface="Arial" panose="020B0604020202020204" pitchFamily="34" charset="0"/>
                        <a:buChar char="•"/>
                      </a:pPr>
                      <a:r>
                        <a:rPr lang="en-US" sz="1440" u="none" strike="noStrike" cap="none" dirty="0"/>
                        <a:t>Longstanding partnership with the Edgefield County School District</a:t>
                      </a:r>
                    </a:p>
                    <a:p>
                      <a:pPr marL="377190" marR="0" lvl="0" indent="-285750" algn="l" rtl="0">
                        <a:spcBef>
                          <a:spcPts val="0"/>
                        </a:spcBef>
                        <a:spcAft>
                          <a:spcPts val="0"/>
                        </a:spcAft>
                        <a:buClr>
                          <a:schemeClr val="dk1"/>
                        </a:buClr>
                        <a:buSzPts val="1440"/>
                        <a:buFont typeface="Arial" panose="020B0604020202020204" pitchFamily="34" charset="0"/>
                        <a:buChar char="•"/>
                      </a:pPr>
                      <a:r>
                        <a:rPr lang="en-US" sz="1440" u="none" strike="noStrike" cap="none" dirty="0"/>
                        <a:t>Great relationship with Head Start/Early Head Start </a:t>
                      </a:r>
                      <a:br>
                        <a:rPr lang="en-US" sz="1440" u="none" strike="noStrike" cap="none" dirty="0"/>
                      </a:br>
                      <a:endParaRPr sz="1440" u="none" strike="noStrike" cap="none" dirty="0"/>
                    </a:p>
                  </a:txBody>
                  <a:tcPr marL="91450" marR="91450" marT="45725" marB="45725"/>
                </a:tc>
                <a:tc>
                  <a:txBody>
                    <a:bodyPr/>
                    <a:lstStyle/>
                    <a:p>
                      <a:pPr marL="377190" marR="0" lvl="0" indent="-28575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Char char="•"/>
                        <a:tabLst/>
                        <a:defRPr/>
                      </a:pPr>
                      <a:r>
                        <a:rPr lang="en-US" sz="1440" u="none" strike="noStrike" cap="none" dirty="0"/>
                        <a:t>Program - LEAP (Literacy, Early Math, and Preparation for Kindergarten)</a:t>
                      </a:r>
                    </a:p>
                    <a:p>
                      <a:pPr marL="91440" marR="0" lvl="0" indent="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None/>
                        <a:tabLst/>
                        <a:defRPr/>
                      </a:pPr>
                      <a:endParaRPr lang="en-US" sz="1440" u="none" strike="noStrike" cap="none" dirty="0"/>
                    </a:p>
                    <a:p>
                      <a:pPr marL="377190" marR="0" lvl="0" indent="-28575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Char char="•"/>
                        <a:tabLst/>
                        <a:defRPr/>
                      </a:pPr>
                      <a:r>
                        <a:rPr lang="en-US" sz="1440" u="none" strike="noStrike" cap="none" dirty="0"/>
                        <a:t>Core Function – Convene an annual meeting of community partners around the needs impacting preschool children and their families</a:t>
                      </a:r>
                    </a:p>
                    <a:p>
                      <a:pPr marL="377190" marR="0" lvl="0" indent="-28575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Char char="•"/>
                        <a:tabLst/>
                        <a:defRPr/>
                      </a:pPr>
                      <a:endParaRPr lang="en-US" sz="1440" u="none" strike="noStrike" cap="none" dirty="0"/>
                    </a:p>
                    <a:p>
                      <a:pPr marL="91440" marR="0" lvl="0" indent="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None/>
                        <a:tabLst/>
                        <a:defRPr/>
                      </a:pPr>
                      <a:endParaRPr lang="en-US" sz="1440" u="none" strike="noStrike" cap="none" dirty="0"/>
                    </a:p>
                    <a:p>
                      <a:pPr marL="91440" marR="0" lvl="0" indent="0" algn="l" rtl="0">
                        <a:spcBef>
                          <a:spcPts val="0"/>
                        </a:spcBef>
                        <a:spcAft>
                          <a:spcPts val="0"/>
                        </a:spcAft>
                        <a:buClr>
                          <a:schemeClr val="dk1"/>
                        </a:buClr>
                        <a:buSzPts val="1440"/>
                        <a:buFont typeface="Arial" panose="020B0604020202020204" pitchFamily="34" charset="0"/>
                        <a:buNone/>
                      </a:pPr>
                      <a:endParaRPr lang="en-US" sz="1440" u="none" strike="noStrike" cap="none" dirty="0"/>
                    </a:p>
                  </a:txBody>
                  <a:tcPr marL="91450" marR="91450" marT="45725" marB="45725"/>
                </a:tc>
                <a:extLst>
                  <a:ext uri="{0D108BD9-81ED-4DB2-BD59-A6C34878D82A}">
                    <a16:rowId xmlns:a16="http://schemas.microsoft.com/office/drawing/2014/main" val="10002"/>
                  </a:ext>
                </a:extLst>
              </a:tr>
              <a:tr h="233803">
                <a:tc>
                  <a:txBody>
                    <a:bodyPr/>
                    <a:lstStyle/>
                    <a:p>
                      <a:pPr marL="0" marR="0" lvl="0" indent="0" algn="ctr" rtl="0">
                        <a:spcBef>
                          <a:spcPts val="0"/>
                        </a:spcBef>
                        <a:spcAft>
                          <a:spcPts val="0"/>
                        </a:spcAft>
                        <a:buNone/>
                      </a:pPr>
                      <a:r>
                        <a:rPr lang="en-US" sz="1440" b="1" u="none" strike="noStrike" cap="none" dirty="0">
                          <a:solidFill>
                            <a:srgbClr val="029DB6"/>
                          </a:solidFill>
                        </a:rPr>
                        <a:t>OUTPUTS</a:t>
                      </a:r>
                    </a:p>
                    <a:p>
                      <a:pPr marL="0" marR="0" lvl="0" indent="0" algn="ctr" rtl="0">
                        <a:spcBef>
                          <a:spcPts val="0"/>
                        </a:spcBef>
                        <a:spcAft>
                          <a:spcPts val="0"/>
                        </a:spcAft>
                        <a:buNone/>
                      </a:pPr>
                      <a:r>
                        <a:rPr lang="en-US" sz="1200" b="0" i="1" u="none" strike="noStrike" cap="none" dirty="0">
                          <a:solidFill>
                            <a:srgbClr val="029DB6"/>
                          </a:solidFill>
                          <a:effectLst/>
                          <a:latin typeface="Roboto"/>
                          <a:ea typeface="Roboto"/>
                          <a:cs typeface="Roboto"/>
                          <a:sym typeface="Arial"/>
                        </a:rPr>
                        <a:t>SMART, tangible indicators of progress</a:t>
                      </a:r>
                      <a:endParaRPr sz="1200" dirty="0">
                        <a:solidFill>
                          <a:srgbClr val="029DB6"/>
                        </a:solidFill>
                      </a:endParaRPr>
                    </a:p>
                  </a:txBody>
                  <a:tcPr marL="91450" marR="91450" marT="45725" marB="45725"/>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40" b="1" u="none" strike="noStrike" cap="none" dirty="0">
                          <a:solidFill>
                            <a:srgbClr val="029DB6"/>
                          </a:solidFill>
                        </a:rPr>
                        <a:t>OUTCOMES</a:t>
                      </a:r>
                      <a:br>
                        <a:rPr lang="en-US" sz="1440" b="1" u="none" strike="noStrike" cap="none" dirty="0">
                          <a:solidFill>
                            <a:srgbClr val="029DB6"/>
                          </a:solidFill>
                        </a:rPr>
                      </a:br>
                      <a:r>
                        <a:rPr lang="en-US" sz="1200" b="0" i="1" u="none" strike="noStrike" cap="none" dirty="0">
                          <a:solidFill>
                            <a:srgbClr val="029DB6"/>
                          </a:solidFill>
                        </a:rPr>
                        <a:t>SMART e</a:t>
                      </a:r>
                      <a:r>
                        <a:rPr lang="en-US" sz="1200" b="0" i="1" u="none" strike="noStrike" cap="none" dirty="0">
                          <a:solidFill>
                            <a:srgbClr val="029DB6"/>
                          </a:solidFill>
                          <a:effectLst/>
                          <a:latin typeface="Roboto"/>
                          <a:ea typeface="Roboto"/>
                          <a:cs typeface="Roboto"/>
                          <a:sym typeface="Arial"/>
                        </a:rPr>
                        <a:t>ffects of program or services measured during or shortly after enrollment</a:t>
                      </a:r>
                      <a:endParaRPr dirty="0"/>
                    </a:p>
                  </a:txBody>
                  <a:tcPr marL="91450" marR="91450" marT="45725" marB="45725"/>
                </a:tc>
                <a:extLst>
                  <a:ext uri="{0D108BD9-81ED-4DB2-BD59-A6C34878D82A}">
                    <a16:rowId xmlns:a16="http://schemas.microsoft.com/office/drawing/2014/main" val="10004"/>
                  </a:ext>
                </a:extLst>
              </a:tr>
              <a:tr h="2121841">
                <a:tc>
                  <a:txBody>
                    <a:bodyPr/>
                    <a:lstStyle/>
                    <a:p>
                      <a:pPr marL="377190" marR="0" lvl="0" indent="-285750" algn="l" rtl="0">
                        <a:spcBef>
                          <a:spcPts val="0"/>
                        </a:spcBef>
                        <a:spcAft>
                          <a:spcPts val="0"/>
                        </a:spcAft>
                        <a:buClr>
                          <a:schemeClr val="dk1"/>
                        </a:buClr>
                        <a:buSzPts val="1440"/>
                        <a:buFont typeface="Arial" panose="020B0604020202020204" pitchFamily="34" charset="0"/>
                        <a:buChar char="•"/>
                      </a:pPr>
                      <a:r>
                        <a:rPr lang="en-US" sz="1440" u="none" strike="noStrike" cap="none" dirty="0"/>
                        <a:t>Enroll additional children into high intensity, evidenced-based early education programs such as LEAP</a:t>
                      </a:r>
                    </a:p>
                    <a:p>
                      <a:pPr marL="377190" marR="0" lvl="0" indent="-285750" algn="l" rtl="0">
                        <a:spcBef>
                          <a:spcPts val="0"/>
                        </a:spcBef>
                        <a:spcAft>
                          <a:spcPts val="0"/>
                        </a:spcAft>
                        <a:buClr>
                          <a:schemeClr val="dk1"/>
                        </a:buClr>
                        <a:buSzPts val="1440"/>
                        <a:buFont typeface="Arial" panose="020B0604020202020204" pitchFamily="34" charset="0"/>
                        <a:buChar char="•"/>
                      </a:pPr>
                      <a:endParaRPr sz="1440" u="none" strike="noStrike" cap="none" dirty="0"/>
                    </a:p>
                  </a:txBody>
                  <a:tcPr marL="91450" marR="91450" marT="45725" marB="45725"/>
                </a:tc>
                <a:tc>
                  <a:txBody>
                    <a:bodyPr/>
                    <a:lstStyle/>
                    <a:p>
                      <a:pPr marL="377190" marR="0" lvl="0" indent="-285750" algn="l" defTabSz="914400" rtl="0" eaLnBrk="1" fontAlgn="auto" latinLnBrk="0" hangingPunct="1">
                        <a:lnSpc>
                          <a:spcPct val="100000"/>
                        </a:lnSpc>
                        <a:spcBef>
                          <a:spcPts val="0"/>
                        </a:spcBef>
                        <a:spcAft>
                          <a:spcPts val="0"/>
                        </a:spcAft>
                        <a:buClr>
                          <a:schemeClr val="dk1"/>
                        </a:buClr>
                        <a:buSzPts val="1440"/>
                        <a:buFont typeface="Arial" panose="020B0604020202020204" pitchFamily="34" charset="0"/>
                        <a:buChar char="•"/>
                        <a:tabLst/>
                        <a:defRPr/>
                      </a:pPr>
                      <a:r>
                        <a:rPr lang="en-US" sz="1440" u="none" strike="noStrike" cap="none" dirty="0"/>
                        <a:t>Increase number of children who enter Kindergarten demonstrating readiness from 40% to 55% by 2029.</a:t>
                      </a:r>
                    </a:p>
                    <a:p>
                      <a:pPr marL="377190" marR="0" lvl="0" indent="-285750" algn="l" rtl="0">
                        <a:spcBef>
                          <a:spcPts val="0"/>
                        </a:spcBef>
                        <a:spcAft>
                          <a:spcPts val="0"/>
                        </a:spcAft>
                        <a:buClr>
                          <a:schemeClr val="dk1"/>
                        </a:buClr>
                        <a:buSzPts val="1440"/>
                        <a:buFont typeface="Arial" panose="020B0604020202020204" pitchFamily="34" charset="0"/>
                        <a:buChar char="•"/>
                      </a:pPr>
                      <a:endParaRPr sz="1440" u="none" strike="noStrike" cap="none" dirty="0"/>
                    </a:p>
                  </a:txBody>
                  <a:tcPr marL="91450" marR="91450" marT="45725" marB="45725"/>
                </a:tc>
                <a:extLst>
                  <a:ext uri="{0D108BD9-81ED-4DB2-BD59-A6C34878D82A}">
                    <a16:rowId xmlns:a16="http://schemas.microsoft.com/office/drawing/2014/main" val="10005"/>
                  </a:ext>
                </a:extLst>
              </a:tr>
              <a:tr h="322729">
                <a:tc gridSpan="2">
                  <a:txBody>
                    <a:bodyPr/>
                    <a:lstStyle/>
                    <a:p>
                      <a:pPr marL="285750" marR="0" lvl="0" indent="-194310" algn="ctr" rtl="0">
                        <a:spcBef>
                          <a:spcPts val="0"/>
                        </a:spcBef>
                        <a:spcAft>
                          <a:spcPts val="0"/>
                        </a:spcAft>
                        <a:buClr>
                          <a:schemeClr val="dk1"/>
                        </a:buClr>
                        <a:buSzPts val="1440"/>
                        <a:buFont typeface="Arial"/>
                        <a:buNone/>
                      </a:pPr>
                      <a:r>
                        <a:rPr lang="en-US" sz="1440" b="1" u="none" strike="noStrike" cap="none" dirty="0">
                          <a:solidFill>
                            <a:srgbClr val="029DB6"/>
                          </a:solidFill>
                        </a:rPr>
                        <a:t>CONTEXTUAL FACTORS</a:t>
                      </a:r>
                    </a:p>
                    <a:p>
                      <a:pPr marL="285750" marR="0" lvl="0" indent="-194310" algn="ctr" rtl="0">
                        <a:spcBef>
                          <a:spcPts val="0"/>
                        </a:spcBef>
                        <a:spcAft>
                          <a:spcPts val="0"/>
                        </a:spcAft>
                        <a:buClr>
                          <a:schemeClr val="dk1"/>
                        </a:buClr>
                        <a:buSzPts val="1440"/>
                        <a:buFont typeface="Arial"/>
                        <a:buNone/>
                      </a:pPr>
                      <a:r>
                        <a:rPr lang="en-US" sz="1200" b="0" i="1" u="none" strike="noStrike" cap="none" dirty="0">
                          <a:solidFill>
                            <a:srgbClr val="029DB6"/>
                          </a:solidFill>
                        </a:rPr>
                        <a:t>Characteristics of individuals or their environment that may affect which participants</a:t>
                      </a:r>
                    </a:p>
                    <a:p>
                      <a:pPr marL="285750" marR="0" lvl="0" indent="-194310" algn="ctr" rtl="0">
                        <a:spcBef>
                          <a:spcPts val="0"/>
                        </a:spcBef>
                        <a:spcAft>
                          <a:spcPts val="0"/>
                        </a:spcAft>
                        <a:buClr>
                          <a:schemeClr val="dk1"/>
                        </a:buClr>
                        <a:buSzPts val="1440"/>
                        <a:buFont typeface="Arial"/>
                        <a:buNone/>
                      </a:pPr>
                      <a:r>
                        <a:rPr lang="en-US" sz="1200" b="0" i="1" u="none" strike="noStrike" cap="none" dirty="0">
                          <a:solidFill>
                            <a:srgbClr val="029DB6"/>
                          </a:solidFill>
                        </a:rPr>
                        <a:t>benefit more from a program and which participants benefit less or not at all.</a:t>
                      </a:r>
                      <a:endParaRPr sz="1200" b="0" i="1" u="none" strike="noStrike" cap="none" dirty="0">
                        <a:solidFill>
                          <a:srgbClr val="029DB6"/>
                        </a:solidFill>
                      </a:endParaRPr>
                    </a:p>
                  </a:txBody>
                  <a:tcPr marL="91450" marR="91450" marT="45725" marB="45725"/>
                </a:tc>
                <a:tc hMerge="1">
                  <a:txBody>
                    <a:bodyPr/>
                    <a:lstStyle/>
                    <a:p>
                      <a:pPr marL="285750" marR="0" lvl="0" indent="-194310" algn="l" rtl="0">
                        <a:spcBef>
                          <a:spcPts val="0"/>
                        </a:spcBef>
                        <a:spcAft>
                          <a:spcPts val="0"/>
                        </a:spcAft>
                        <a:buClr>
                          <a:schemeClr val="dk1"/>
                        </a:buClr>
                        <a:buSzPts val="1440"/>
                        <a:buFont typeface="Arial"/>
                        <a:buNone/>
                      </a:pPr>
                      <a:endParaRPr sz="1440" u="none" strike="noStrike" cap="none"/>
                    </a:p>
                  </a:txBody>
                  <a:tcPr marL="91450" marR="91450" marT="45725" marB="45725"/>
                </a:tc>
                <a:extLst>
                  <a:ext uri="{0D108BD9-81ED-4DB2-BD59-A6C34878D82A}">
                    <a16:rowId xmlns:a16="http://schemas.microsoft.com/office/drawing/2014/main" val="2892089329"/>
                  </a:ext>
                </a:extLst>
              </a:tr>
              <a:tr h="751950">
                <a:tc gridSpan="2">
                  <a:txBody>
                    <a:bodyPr/>
                    <a:lstStyle/>
                    <a:p>
                      <a:pPr marL="377190" marR="0" lvl="0" indent="-285750" algn="l" rtl="0">
                        <a:spcBef>
                          <a:spcPts val="0"/>
                        </a:spcBef>
                        <a:spcAft>
                          <a:spcPts val="0"/>
                        </a:spcAft>
                        <a:buClr>
                          <a:schemeClr val="dk1"/>
                        </a:buClr>
                        <a:buSzPts val="1440"/>
                        <a:buFont typeface="Arial" panose="020B0604020202020204" pitchFamily="34" charset="0"/>
                        <a:buChar char="•"/>
                      </a:pPr>
                      <a:r>
                        <a:rPr lang="en-US" sz="1440" u="none" strike="noStrike" cap="none" dirty="0"/>
                        <a:t>Additional grant resources might be requested in order to expand LEAP to the Head Start setting and private child care settings.</a:t>
                      </a:r>
                      <a:endParaRPr sz="1440" u="none" strike="noStrike" cap="none" dirty="0"/>
                    </a:p>
                  </a:txBody>
                  <a:tcPr marL="91450" marR="91450" marT="45725" marB="45725"/>
                </a:tc>
                <a:tc hMerge="1">
                  <a:txBody>
                    <a:bodyPr/>
                    <a:lstStyle/>
                    <a:p>
                      <a:pPr marL="285750" marR="0" lvl="0" indent="-194310" algn="l" rtl="0">
                        <a:spcBef>
                          <a:spcPts val="0"/>
                        </a:spcBef>
                        <a:spcAft>
                          <a:spcPts val="0"/>
                        </a:spcAft>
                        <a:buClr>
                          <a:schemeClr val="dk1"/>
                        </a:buClr>
                        <a:buSzPts val="1440"/>
                        <a:buFont typeface="Arial"/>
                        <a:buNone/>
                      </a:pPr>
                      <a:endParaRPr sz="1440" u="none" strike="noStrike" cap="none"/>
                    </a:p>
                  </a:txBody>
                  <a:tcPr marL="91450" marR="91450" marT="45725" marB="45725"/>
                </a:tc>
                <a:extLst>
                  <a:ext uri="{0D108BD9-81ED-4DB2-BD59-A6C34878D82A}">
                    <a16:rowId xmlns:a16="http://schemas.microsoft.com/office/drawing/2014/main" val="3663523557"/>
                  </a:ext>
                </a:extLst>
              </a:tr>
            </a:tbl>
          </a:graphicData>
        </a:graphic>
      </p:graphicFrame>
    </p:spTree>
    <p:extLst>
      <p:ext uri="{BB962C8B-B14F-4D97-AF65-F5344CB8AC3E}">
        <p14:creationId xmlns:p14="http://schemas.microsoft.com/office/powerpoint/2010/main" val="3109027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29DB6"/>
        </a:solidFill>
        <a:effectLst/>
      </p:bgPr>
    </p:bg>
    <p:spTree>
      <p:nvGrpSpPr>
        <p:cNvPr id="1" name="Shape 379"/>
        <p:cNvGrpSpPr/>
        <p:nvPr/>
      </p:nvGrpSpPr>
      <p:grpSpPr>
        <a:xfrm>
          <a:off x="0" y="0"/>
          <a:ext cx="0" cy="0"/>
          <a:chOff x="0" y="0"/>
          <a:chExt cx="0" cy="0"/>
        </a:xfrm>
      </p:grpSpPr>
      <p:pic>
        <p:nvPicPr>
          <p:cNvPr id="2" name="Google Shape;215;p10">
            <a:extLst>
              <a:ext uri="{FF2B5EF4-FFF2-40B4-BE49-F238E27FC236}">
                <a16:creationId xmlns:a16="http://schemas.microsoft.com/office/drawing/2014/main" id="{B0BF25A8-297D-83C0-D4CE-918E847562CD}"/>
              </a:ext>
            </a:extLst>
          </p:cNvPr>
          <p:cNvPicPr preferRelativeResize="0"/>
          <p:nvPr/>
        </p:nvPicPr>
        <p:blipFill rotWithShape="1">
          <a:blip r:embed="rId3">
            <a:alphaModFix/>
          </a:blip>
          <a:srcRect/>
          <a:stretch/>
        </p:blipFill>
        <p:spPr>
          <a:xfrm>
            <a:off x="2480983" y="8001186"/>
            <a:ext cx="2057400" cy="916524"/>
          </a:xfrm>
          <a:prstGeom prst="rect">
            <a:avLst/>
          </a:prstGeom>
          <a:noFill/>
          <a:ln>
            <a:noFill/>
          </a:ln>
        </p:spPr>
      </p:pic>
    </p:spTree>
    <p:extLst>
      <p:ext uri="{BB962C8B-B14F-4D97-AF65-F5344CB8AC3E}">
        <p14:creationId xmlns:p14="http://schemas.microsoft.com/office/powerpoint/2010/main" val="2109923367"/>
      </p:ext>
    </p:extLst>
  </p:cSld>
  <p:clrMapOvr>
    <a:masterClrMapping/>
  </p:clrMapOvr>
</p:sld>
</file>

<file path=ppt/theme/theme1.xml><?xml version="1.0" encoding="utf-8"?>
<a:theme xmlns:a="http://schemas.openxmlformats.org/drawingml/2006/main" name="Office Theme">
  <a:themeElements>
    <a:clrScheme name="First Steps">
      <a:dk1>
        <a:srgbClr val="000000"/>
      </a:dk1>
      <a:lt1>
        <a:srgbClr val="FFFFFF"/>
      </a:lt1>
      <a:dk2>
        <a:srgbClr val="44546A"/>
      </a:dk2>
      <a:lt2>
        <a:srgbClr val="E7E6E6"/>
      </a:lt2>
      <a:accent1>
        <a:srgbClr val="0099F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4be7300-0a97-4be2-ad20-c24329e51eb8" xsi:nil="true"/>
    <lcf76f155ced4ddcb4097134ff3c332f xmlns="5f678955-5eef-45f4-872a-94c8747d75d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52AA45B400C174AA0EDC3ECF6BCE9FF" ma:contentTypeVersion="14" ma:contentTypeDescription="Create a new document." ma:contentTypeScope="" ma:versionID="4d6ca11da3a02a8effe47de133811024">
  <xsd:schema xmlns:xsd="http://www.w3.org/2001/XMLSchema" xmlns:xs="http://www.w3.org/2001/XMLSchema" xmlns:p="http://schemas.microsoft.com/office/2006/metadata/properties" xmlns:ns2="5f678955-5eef-45f4-872a-94c8747d75dc" xmlns:ns3="54be7300-0a97-4be2-ad20-c24329e51eb8" targetNamespace="http://schemas.microsoft.com/office/2006/metadata/properties" ma:root="true" ma:fieldsID="c15e594fa8be3f4a4048b363de6a1b6a" ns2:_="" ns3:_="">
    <xsd:import namespace="5f678955-5eef-45f4-872a-94c8747d75dc"/>
    <xsd:import namespace="54be7300-0a97-4be2-ad20-c24329e51eb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678955-5eef-45f4-872a-94c8747d75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b654c56-3c3b-45bf-85fb-def6508628e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4be7300-0a97-4be2-ad20-c24329e51eb8"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465d0f6-0479-4907-a804-0c07efb8ba6e}" ma:internalName="TaxCatchAll" ma:showField="CatchAllData" ma:web="54be7300-0a97-4be2-ad20-c24329e51eb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63A121-68AB-4ED7-88EB-383EFDE2E2FE}">
  <ds:schemaRefs>
    <ds:schemaRef ds:uri="http://schemas.microsoft.com/sharepoint/v3/contenttype/forms"/>
  </ds:schemaRefs>
</ds:datastoreItem>
</file>

<file path=customXml/itemProps2.xml><?xml version="1.0" encoding="utf-8"?>
<ds:datastoreItem xmlns:ds="http://schemas.openxmlformats.org/officeDocument/2006/customXml" ds:itemID="{CDE381BA-08D6-4F8C-8C33-307C79E3AB85}">
  <ds:schemaRefs>
    <ds:schemaRef ds:uri="http://schemas.microsoft.com/office/2006/metadata/properties"/>
    <ds:schemaRef ds:uri="5f678955-5eef-45f4-872a-94c8747d75dc"/>
    <ds:schemaRef ds:uri="http://purl.org/dc/elements/1.1/"/>
    <ds:schemaRef ds:uri="http://purl.org/dc/terms/"/>
    <ds:schemaRef ds:uri="http://schemas.openxmlformats.org/package/2006/metadata/core-properties"/>
    <ds:schemaRef ds:uri="http://schemas.microsoft.com/office/2006/documentManagement/types"/>
    <ds:schemaRef ds:uri="54be7300-0a97-4be2-ad20-c24329e51eb8"/>
    <ds:schemaRef ds:uri="http://www.w3.org/XML/1998/namespace"/>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2C3A311D-2986-41AD-8ACA-13F578A6CBD7}">
  <ds:schemaRefs>
    <ds:schemaRef ds:uri="54be7300-0a97-4be2-ad20-c24329e51eb8"/>
    <ds:schemaRef ds:uri="5f678955-5eef-45f4-872a-94c8747d75d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319</TotalTime>
  <Words>1632</Words>
  <Application>Microsoft Office PowerPoint</Application>
  <PresentationFormat>Custom</PresentationFormat>
  <Paragraphs>133</Paragraphs>
  <Slides>8</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Avenir</vt:lpstr>
      <vt:lpstr>Montserrat Light</vt:lpstr>
      <vt:lpstr>Montserrat</vt:lpstr>
      <vt:lpstr>Lucida Calligraphy</vt:lpstr>
      <vt:lpstr>Arial</vt:lpstr>
      <vt:lpstr>Calibri</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Moore, Beth</dc:creator>
  <cp:lastModifiedBy>Candi Lalonde</cp:lastModifiedBy>
  <cp:revision>4</cp:revision>
  <cp:lastPrinted>2026-02-12T13:46:35Z</cp:lastPrinted>
  <dcterms:created xsi:type="dcterms:W3CDTF">2019-07-03T16:44:41Z</dcterms:created>
  <dcterms:modified xsi:type="dcterms:W3CDTF">2026-02-12T13:54:24Z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0x010100052AA45B400C174AA0EDC3ECF6BCE9FF</vt:lpwstr>
  </property>
  <property fmtid="{D5CDD505-2E9C-101B-9397-08002B2CF9AE}" pid="3" name="MediaServiceImageTags">
    <vt:lpwstr/>
  </property>
</Properties>
</file>